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080625" cy="7559675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704" y="-104"/>
      </p:cViewPr>
      <p:guideLst>
        <p:guide orient="horz" pos="4493"/>
        <p:guide orient="horz" pos="269"/>
        <p:guide orient="horz" pos="701"/>
        <p:guide orient="horz" pos="2573"/>
        <p:guide pos="487"/>
        <p:guide pos="6103"/>
        <p:guide pos="3175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47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5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23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23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7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916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4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1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4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75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92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48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58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5838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9pPr>
    </p:titleStyle>
    <p:bodyStyle>
      <a:lvl1pPr marL="431800" indent="-323850" algn="l" defTabSz="457200" rtl="0" fontAlgn="base" hangingPunct="0">
        <a:lnSpc>
          <a:spcPct val="97000"/>
        </a:lnSpc>
        <a:spcBef>
          <a:spcPct val="0"/>
        </a:spcBef>
        <a:spcAft>
          <a:spcPts val="888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FFFFFF"/>
        </a:buClr>
        <a:buSzPct val="75000"/>
        <a:buFont typeface="StarSymbol" charset="0"/>
        <a:buChar char="–"/>
        <a:defRPr sz="2600">
          <a:solidFill>
            <a:srgbClr val="FFFFFF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FFFFFF"/>
        </a:buClr>
        <a:buSzPct val="45000"/>
        <a:buFont typeface="StarSymbol" charset="0"/>
        <a:buChar char="●"/>
        <a:defRPr sz="2400">
          <a:solidFill>
            <a:srgbClr val="FFFFFF"/>
          </a:solidFill>
          <a:latin typeface="+mn-lt"/>
          <a:ea typeface="+mn-ea"/>
        </a:defRPr>
      </a:lvl3pPr>
      <a:lvl4pPr marL="1727200" indent="-215900" algn="l" defTabSz="457200" rtl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FFFFFF"/>
        </a:buClr>
        <a:buSzPct val="75000"/>
        <a:buFont typeface="StarSymbol" charset="0"/>
        <a:buChar char="–"/>
        <a:defRPr sz="2000">
          <a:solidFill>
            <a:srgbClr val="FFFFFF"/>
          </a:solidFill>
          <a:latin typeface="+mn-lt"/>
          <a:ea typeface="+mn-ea"/>
        </a:defRPr>
      </a:lvl4pPr>
      <a:lvl5pPr marL="21590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</a:defRPr>
      </a:lvl5pPr>
      <a:lvl6pPr marL="26162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</a:defRPr>
      </a:lvl6pPr>
      <a:lvl7pPr marL="30734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</a:defRPr>
      </a:lvl7pPr>
      <a:lvl8pPr marL="35306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</a:defRPr>
      </a:lvl8pPr>
      <a:lvl9pPr marL="39878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79388" y="346075"/>
            <a:ext cx="97170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97000"/>
              </a:lnSpc>
              <a:buSzPct val="45000"/>
              <a:buFont typeface="StarSymbol" charset="0"/>
              <a:buNone/>
            </a:pPr>
            <a:r>
              <a:rPr lang="en-GB" b="1">
                <a:solidFill>
                  <a:srgbClr val="FFFFFF"/>
                </a:solidFill>
                <a:latin typeface="Arial" charset="0"/>
              </a:rPr>
              <a:t>Image Challenge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6846888"/>
            <a:ext cx="2630488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73113" y="4362450"/>
            <a:ext cx="89154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A 62-year-old man presented to the emergency department with a 1-day history of fever and 3-day history of chest pain. He had a history of coronary artery disease and splenectomy. On examination, he had three dog-bite wounds on his left hand. Laboratory studies revealed a white-cell count of 16,700 per cubic millimeter (reference range, 3900 to 10,200) and a platelet count of 3100 per cubic millimeter (reference range, 15,000 to 37,000). Review of a peripheral-blood smear was as shown. What is the etiology of his illness?</a:t>
            </a:r>
          </a:p>
          <a:p>
            <a:pPr eaLnBrk="1">
              <a:buSzPct val="45000"/>
              <a:buFont typeface="StarSymbol" charset="0"/>
              <a:buNone/>
            </a:pPr>
            <a:endParaRPr lang="en-GB" sz="1600" b="1">
              <a:solidFill>
                <a:schemeClr val="bg1"/>
              </a:solidFill>
              <a:latin typeface="Arial" charset="0"/>
            </a:endParaRPr>
          </a:p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1. Pasteurella multocida</a:t>
            </a:r>
          </a:p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2. Capnocytophaga canimorsus</a:t>
            </a:r>
          </a:p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3. Pasteurella canis</a:t>
            </a:r>
          </a:p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4. Babesia microti</a:t>
            </a:r>
          </a:p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5. Bacillus anthracis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392113" y="4322763"/>
            <a:ext cx="4111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Arial" charset="0"/>
              </a:rPr>
              <a:t>Q:</a:t>
            </a:r>
          </a:p>
        </p:txBody>
      </p:sp>
      <p:pic>
        <p:nvPicPr>
          <p:cNvPr id="3089" name="Picture 17" descr="whiteSquar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535464"/>
            <a:ext cx="5486400" cy="402336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93713" y="2332038"/>
            <a:ext cx="922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Answer: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79388" y="346075"/>
            <a:ext cx="97170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97000"/>
              </a:lnSpc>
              <a:buSzPct val="45000"/>
              <a:buFont typeface="StarSymbol" charset="0"/>
              <a:buNone/>
            </a:pPr>
            <a:r>
              <a:rPr lang="en-GB" b="1">
                <a:solidFill>
                  <a:srgbClr val="FFFFFF"/>
                </a:solidFill>
                <a:latin typeface="Arial" charset="0"/>
              </a:rPr>
              <a:t>Image Challenge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73113" y="1100138"/>
            <a:ext cx="89154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7000"/>
              </a:lnSpc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A 62-year-old man presented to the emergency department with a 1-day history of fever and 3-day history of chest pain. He had a history of coronary artery disease and splenectomy. On examination, he had three dog-bite wounds on his left hand. Laboratory studies revealed a white-cell count of 16,700 per cubic millimeter (reference range, 3900 to 10,200) and a platelet count of 3100 per cubic millimeter (reference range, 15,000 to 37,000). Review of a peripheral-blood smear was as shown. What is the etiology of his illness?</a:t>
            </a:r>
            <a:r>
              <a:rPr lang="en-GB" sz="1600">
                <a:solidFill>
                  <a:schemeClr val="bg1"/>
                </a:solidFill>
                <a:latin typeface="Arial" charset="0"/>
              </a:rPr>
              <a:t/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92113" y="1036638"/>
            <a:ext cx="4111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Arial" charset="0"/>
              </a:rPr>
              <a:t>Q: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96913" y="2713038"/>
            <a:ext cx="86106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Capnocytophaga canimorsus</a:t>
            </a:r>
          </a:p>
          <a:p>
            <a:pPr eaLnBrk="1">
              <a:buSzPct val="45000"/>
              <a:buFont typeface="StarSymbol" charset="0"/>
              <a:buNone/>
            </a:pPr>
            <a:endParaRPr lang="en-GB" sz="1600" b="1">
              <a:solidFill>
                <a:schemeClr val="bg1"/>
              </a:solidFill>
              <a:latin typeface="Arial" charset="0"/>
            </a:endParaRPr>
          </a:p>
          <a:p>
            <a:pPr eaLnBrk="1">
              <a:buSzPct val="45000"/>
              <a:buFont typeface="StarSymbol" charset="0"/>
              <a:buNone/>
            </a:pPr>
            <a:r>
              <a:rPr lang="en-GB" sz="1600">
                <a:solidFill>
                  <a:schemeClr val="bg1"/>
                </a:solidFill>
                <a:latin typeface="Arial" charset="0"/>
              </a:rPr>
              <a:t>The answer is Capnocytophaga canimorsus. C. canimorsus is part of the oral flora of cats and dogs and can be transmitted to humans through animal bites. This gram-negative bacterium can cause severe infection in asplenic patients. Despite treatment, the patient died 2 days after admission.</a:t>
            </a:r>
          </a:p>
          <a:p>
            <a:pPr eaLnBrk="1">
              <a:buSzPct val="45000"/>
              <a:buFont typeface="StarSymbol" charset="0"/>
              <a:buNone/>
            </a:pPr>
            <a:endParaRPr lang="en-GB" sz="1600">
              <a:solidFill>
                <a:schemeClr val="bg1"/>
              </a:solidFill>
              <a:latin typeface="Arial" charset="0"/>
            </a:endParaRPr>
          </a:p>
          <a:p>
            <a:pPr eaLnBrk="1">
              <a:buSzPct val="45000"/>
              <a:buFont typeface="StarSymbol" charset="0"/>
              <a:buNone/>
            </a:pPr>
            <a:r>
              <a:rPr lang="en-GB" sz="1400" i="1">
                <a:solidFill>
                  <a:schemeClr val="bg1"/>
                </a:solidFill>
                <a:latin typeface="Arial" charset="0"/>
              </a:rPr>
              <a:t/>
            </a:r>
            <a:endParaRPr lang="en-GB" sz="1400" i="1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6846888"/>
            <a:ext cx="2630488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153</Words>
  <Application>Microsoft Macintosh PowerPoint</Application>
  <PresentationFormat>Custom</PresentationFormat>
  <Paragraphs>16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Danny Sinang</cp:lastModifiedBy>
  <cp:revision>27</cp:revision>
  <dcterms:modified xsi:type="dcterms:W3CDTF">2015-03-18T19:10:33Z</dcterms:modified>
</cp:coreProperties>
</file>