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10080625" cy="7559675"/>
  <p:notesSz cx="7772400" cy="10058400"/>
  <p:defaultTextStyle>
    <a:defPPr>
      <a:defRPr lang="en-GB"/>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7" d="100"/>
          <a:sy n="97" d="100"/>
        </p:scale>
        <p:origin x="-1704" y="-104"/>
      </p:cViewPr>
      <p:guideLst>
        <p:guide orient="horz" pos="4493"/>
        <p:guide orient="horz" pos="269"/>
        <p:guide orient="horz" pos="701"/>
        <p:guide orient="horz" pos="2573"/>
        <p:guide pos="487"/>
        <p:guide pos="6103"/>
        <p:guide pos="3175"/>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0" name="Text Box 2"/>
          <p:cNvSpPr txBox="1">
            <a:spLocks noGrp="1" noChangeArrowheads="1"/>
          </p:cNvSpPr>
          <p:nvPr>
            <p:ph type="body" idx="1"/>
          </p:nvPr>
        </p:nvSpPr>
        <p:spPr bwMode="auto">
          <a:xfrm>
            <a:off x="1185863" y="4787900"/>
            <a:ext cx="5407025" cy="382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endParaRPr lang="en-US"/>
          </a:p>
        </p:txBody>
      </p:sp>
    </p:spTree>
    <p:extLst>
      <p:ext uri="{BB962C8B-B14F-4D97-AF65-F5344CB8AC3E}">
        <p14:creationId xmlns:p14="http://schemas.microsoft.com/office/powerpoint/2010/main" val="64374758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098" name="Text Box 2"/>
          <p:cNvSpPr txBox="1">
            <a:spLocks noGrp="1" noChangeArrowheads="1"/>
          </p:cNvSpPr>
          <p:nvPr>
            <p:ph type="body" idx="1"/>
          </p:nvPr>
        </p:nvSpPr>
        <p:spPr bwMode="auto">
          <a:xfrm>
            <a:off x="1185863" y="4787900"/>
            <a:ext cx="5407025" cy="3827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6147" name="Text Box 3"/>
          <p:cNvSpPr txBox="1">
            <a:spLocks noGrp="1" noChangeArrowheads="1"/>
          </p:cNvSpPr>
          <p:nvPr>
            <p:ph type="body" idx="1"/>
          </p:nvPr>
        </p:nvSpPr>
        <p:spPr>
          <a:xfrm>
            <a:off x="1185863" y="4787900"/>
            <a:ext cx="5407025" cy="3827463"/>
          </a:xfrm>
          <a:noFill/>
          <a:ln/>
          <a:extLst>
            <a:ext uri="{FAA26D3D-D897-4be2-8F04-BA451C77F1D7}">
              <ma14:placeholderFlag xmlns:ma14="http://schemas.microsoft.com/office/mac/drawingml/2011/main" val="1"/>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3917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5352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4550" y="627063"/>
            <a:ext cx="2151063" cy="6235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9775" y="627063"/>
            <a:ext cx="6302375" cy="6235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4775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019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69165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9775" y="2101850"/>
            <a:ext cx="4225925"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8100" y="2101850"/>
            <a:ext cx="4227513"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8141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1015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64543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54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0923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104834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9775" y="627063"/>
            <a:ext cx="8605838" cy="126047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739775" y="2101850"/>
            <a:ext cx="8605838" cy="476091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hangingPunct="0">
        <a:lnSpc>
          <a:spcPct val="97000"/>
        </a:lnSpc>
        <a:spcBef>
          <a:spcPct val="0"/>
        </a:spcBef>
        <a:spcAft>
          <a:spcPct val="0"/>
        </a:spcAft>
        <a:buClr>
          <a:srgbClr val="FFFFFF"/>
        </a:buClr>
        <a:buSzPct val="45000"/>
        <a:buFont typeface="StarSymbol" charset="0"/>
        <a:defRPr sz="2800" b="1">
          <a:solidFill>
            <a:srgbClr val="FFFFFF"/>
          </a:solidFill>
          <a:latin typeface="+mj-lt"/>
          <a:ea typeface="+mj-ea"/>
          <a:cs typeface="+mj-cs"/>
        </a:defRPr>
      </a:lvl1pPr>
      <a:lvl2pPr marL="4318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2pPr>
      <a:lvl3pPr marL="647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3pPr>
      <a:lvl4pPr marL="8636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4pPr>
      <a:lvl5pPr marL="10795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5pPr>
      <a:lvl6pPr marL="1536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6pPr>
      <a:lvl7pPr marL="19939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7pPr>
      <a:lvl8pPr marL="24511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8pPr>
      <a:lvl9pPr marL="29083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9pPr>
    </p:titleStyle>
    <p:bodyStyle>
      <a:lvl1pPr marL="431800" indent="-323850" algn="l" defTabSz="457200" rtl="0" fontAlgn="base" hangingPunct="0">
        <a:lnSpc>
          <a:spcPct val="97000"/>
        </a:lnSpc>
        <a:spcBef>
          <a:spcPct val="0"/>
        </a:spcBef>
        <a:spcAft>
          <a:spcPts val="888"/>
        </a:spcAft>
        <a:buClr>
          <a:srgbClr val="FFFFFF"/>
        </a:buClr>
        <a:buSzPct val="100000"/>
        <a:buFont typeface="Arial" charset="0"/>
        <a:buChar char="•"/>
        <a:defRPr sz="2000">
          <a:solidFill>
            <a:srgbClr val="FFFFFF"/>
          </a:solidFill>
          <a:latin typeface="+mn-lt"/>
          <a:ea typeface="+mn-ea"/>
          <a:cs typeface="+mn-cs"/>
        </a:defRPr>
      </a:lvl1pPr>
      <a:lvl2pPr marL="863600" indent="-287338" algn="l" defTabSz="457200" rtl="0" fontAlgn="base" hangingPunct="0">
        <a:lnSpc>
          <a:spcPct val="97000"/>
        </a:lnSpc>
        <a:spcBef>
          <a:spcPct val="0"/>
        </a:spcBef>
        <a:spcAft>
          <a:spcPts val="1138"/>
        </a:spcAft>
        <a:buClr>
          <a:srgbClr val="FFFFFF"/>
        </a:buClr>
        <a:buSzPct val="75000"/>
        <a:buFont typeface="StarSymbol" charset="0"/>
        <a:buChar char="–"/>
        <a:defRPr sz="2600">
          <a:solidFill>
            <a:srgbClr val="FFFFFF"/>
          </a:solidFill>
          <a:latin typeface="+mn-lt"/>
          <a:ea typeface="+mn-ea"/>
        </a:defRPr>
      </a:lvl2pPr>
      <a:lvl3pPr marL="1295400" indent="-215900" algn="l" defTabSz="457200" rtl="0" fontAlgn="base" hangingPunct="0">
        <a:lnSpc>
          <a:spcPct val="97000"/>
        </a:lnSpc>
        <a:spcBef>
          <a:spcPct val="0"/>
        </a:spcBef>
        <a:spcAft>
          <a:spcPts val="850"/>
        </a:spcAft>
        <a:buClr>
          <a:srgbClr val="FFFFFF"/>
        </a:buClr>
        <a:buSzPct val="45000"/>
        <a:buFont typeface="StarSymbol" charset="0"/>
        <a:buChar char="●"/>
        <a:defRPr sz="2400">
          <a:solidFill>
            <a:srgbClr val="FFFFFF"/>
          </a:solidFill>
          <a:latin typeface="+mn-lt"/>
          <a:ea typeface="+mn-ea"/>
        </a:defRPr>
      </a:lvl3pPr>
      <a:lvl4pPr marL="1727200" indent="-215900" algn="l" defTabSz="457200" rtl="0" fontAlgn="base" hangingPunct="0">
        <a:lnSpc>
          <a:spcPct val="97000"/>
        </a:lnSpc>
        <a:spcBef>
          <a:spcPct val="0"/>
        </a:spcBef>
        <a:spcAft>
          <a:spcPts val="575"/>
        </a:spcAft>
        <a:buClr>
          <a:srgbClr val="FFFFFF"/>
        </a:buClr>
        <a:buSzPct val="75000"/>
        <a:buFont typeface="StarSymbol" charset="0"/>
        <a:buChar char="–"/>
        <a:defRPr sz="2000">
          <a:solidFill>
            <a:srgbClr val="FFFFFF"/>
          </a:solidFill>
          <a:latin typeface="+mn-lt"/>
          <a:ea typeface="+mn-ea"/>
        </a:defRPr>
      </a:lvl4pPr>
      <a:lvl5pPr marL="21590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5pPr>
      <a:lvl6pPr marL="26162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6pPr>
      <a:lvl7pPr marL="30734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7pPr>
      <a:lvl8pPr marL="35306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8pPr>
      <a:lvl9pPr marL="39878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
        <p:nvSpPr>
          <p:cNvPr id="3080" name="Text Box 8"/>
          <p:cNvSpPr txBox="1">
            <a:spLocks noChangeArrowheads="1"/>
          </p:cNvSpPr>
          <p:nvPr/>
        </p:nvSpPr>
        <p:spPr bwMode="auto">
          <a:xfrm>
            <a:off x="773113" y="4362450"/>
            <a:ext cx="89154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 30-year-old man presented with a 15-month history of intermittent discomfort in the right upper quadrant of the abdomen. He lived in a rural area of Morocco and had occasional contact with dogs. The physical examination revealed hepatomegaly with a palpable hepatic mass. Laboratory tests showed a normal white-cell count and a normal absolute eosinophil count. Ultrasonography and computed tomography of the abdomen revealed a large cyst in the right lobe of the liver. What is the diagnosis?</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b="1">
                <a:solidFill>
                  <a:schemeClr val="bg1"/>
                </a:solidFill>
                <a:latin typeface="Arial" charset="0"/>
              </a:rPr>
              <a:t>1. Primary hepatic carcinoma</a:t>
            </a:r>
          </a:p>
          <a:p>
            <a:pPr eaLnBrk="1">
              <a:buSzPct val="45000"/>
              <a:buFont typeface="StarSymbol" charset="0"/>
              <a:buNone/>
            </a:pPr>
            <a:r>
              <a:rPr lang="en-GB" sz="1600" b="1">
                <a:solidFill>
                  <a:schemeClr val="bg1"/>
                </a:solidFill>
                <a:latin typeface="Arial" charset="0"/>
              </a:rPr>
              <a:t>2. Autoimmune hepatitis</a:t>
            </a:r>
          </a:p>
          <a:p>
            <a:pPr eaLnBrk="1">
              <a:buSzPct val="45000"/>
              <a:buFont typeface="StarSymbol" charset="0"/>
              <a:buNone/>
            </a:pPr>
            <a:r>
              <a:rPr lang="en-GB" sz="1600" b="1">
                <a:solidFill>
                  <a:schemeClr val="bg1"/>
                </a:solidFill>
                <a:latin typeface="Arial" charset="0"/>
              </a:rPr>
              <a:t>3. Primary biliary cholangitis</a:t>
            </a:r>
          </a:p>
          <a:p>
            <a:pPr eaLnBrk="1">
              <a:buSzPct val="45000"/>
              <a:buFont typeface="StarSymbol" charset="0"/>
              <a:buNone/>
            </a:pPr>
            <a:r>
              <a:rPr lang="en-GB" sz="1600" b="1">
                <a:solidFill>
                  <a:schemeClr val="bg1"/>
                </a:solidFill>
                <a:latin typeface="Arial" charset="0"/>
              </a:rPr>
              <a:t>4. Amebiasis</a:t>
            </a:r>
          </a:p>
          <a:p>
            <a:pPr eaLnBrk="1">
              <a:buSzPct val="45000"/>
              <a:buFont typeface="StarSymbol" charset="0"/>
              <a:buNone/>
            </a:pPr>
            <a:r>
              <a:rPr lang="en-GB" sz="1600" b="1">
                <a:solidFill>
                  <a:schemeClr val="bg1"/>
                </a:solidFill>
                <a:latin typeface="Arial" charset="0"/>
              </a:rPr>
              <a:t>5. Cystic echinococcosis</a:t>
            </a:r>
          </a:p>
        </p:txBody>
      </p:sp>
      <p:sp>
        <p:nvSpPr>
          <p:cNvPr id="3084" name="Rectangle 12"/>
          <p:cNvSpPr>
            <a:spLocks noChangeArrowheads="1"/>
          </p:cNvSpPr>
          <p:nvPr/>
        </p:nvSpPr>
        <p:spPr bwMode="auto">
          <a:xfrm>
            <a:off x="392113" y="4322763"/>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pic>
        <p:nvPicPr>
          <p:cNvPr id="3089" name="Picture 17" descr="whiteSquar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36075" y="914940"/>
            <a:ext cx="3808476" cy="3264408"/>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493713" y="2332038"/>
            <a:ext cx="9220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Answer:</a:t>
            </a:r>
          </a:p>
        </p:txBody>
      </p:sp>
      <p:sp>
        <p:nvSpPr>
          <p:cNvPr id="5128" name="Text Box 8"/>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sp>
        <p:nvSpPr>
          <p:cNvPr id="5130" name="Text Box 10"/>
          <p:cNvSpPr txBox="1">
            <a:spLocks noChangeArrowheads="1"/>
          </p:cNvSpPr>
          <p:nvPr/>
        </p:nvSpPr>
        <p:spPr bwMode="auto">
          <a:xfrm>
            <a:off x="773113" y="1100138"/>
            <a:ext cx="8915400"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lnSpc>
                <a:spcPct val="97000"/>
              </a:lnSpc>
              <a:buSzPct val="45000"/>
              <a:buFont typeface="StarSymbol" charset="0"/>
              <a:buNone/>
            </a:pPr>
            <a:r>
              <a:rPr lang="en-GB" sz="1600" b="1">
                <a:solidFill>
                  <a:schemeClr val="bg1"/>
                </a:solidFill>
                <a:latin typeface="Arial" charset="0"/>
              </a:rPr>
              <a:t>A 30-year-old man presented with a 15-month history of intermittent discomfort in the right upper quadrant of the abdomen. He lived in a rural area of Morocco and had occasional contact with dogs. The physical examination revealed hepatomegaly with a palpable hepatic mass. Laboratory tests showed a normal white-cell count and a normal absolute eosinophil count. Ultrasonography and computed tomography of the abdomen revealed a large cyst in the right lobe of the liver. What is the diagnosis?</a:t>
            </a:r>
            <a:r>
              <a:rPr lang="en-GB" sz="1600">
                <a:solidFill>
                  <a:schemeClr val="bg1"/>
                </a:solidFill>
                <a:latin typeface="Arial" charset="0"/>
              </a:rPr>
              <a:t/>
            </a:r>
          </a:p>
        </p:txBody>
      </p:sp>
      <p:sp>
        <p:nvSpPr>
          <p:cNvPr id="5131" name="Rectangle 11"/>
          <p:cNvSpPr>
            <a:spLocks noChangeArrowheads="1"/>
          </p:cNvSpPr>
          <p:nvPr/>
        </p:nvSpPr>
        <p:spPr bwMode="auto">
          <a:xfrm>
            <a:off x="392113" y="1036638"/>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sp>
        <p:nvSpPr>
          <p:cNvPr id="5133" name="Rectangle 13"/>
          <p:cNvSpPr>
            <a:spLocks noChangeArrowheads="1"/>
          </p:cNvSpPr>
          <p:nvPr/>
        </p:nvSpPr>
        <p:spPr bwMode="auto">
          <a:xfrm>
            <a:off x="696913" y="2713038"/>
            <a:ext cx="8610600" cy="20145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a:buSzPct val="45000"/>
              <a:buFont typeface="StarSymbol" charset="0"/>
              <a:buNone/>
            </a:pPr>
            <a:r>
              <a:rPr lang="en-GB" sz="1600" b="1">
                <a:solidFill>
                  <a:schemeClr val="bg1"/>
                </a:solidFill>
                <a:latin typeface="Arial" charset="0"/>
              </a:rPr>
              <a:t>Cystic echinococcosis</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a:solidFill>
                  <a:schemeClr val="bg1"/>
                </a:solidFill>
                <a:latin typeface="Arial" charset="0"/>
              </a:rPr>
              <a:t>The correct answer is cystic echinococcosis. Dogs are the definitive host for the Echinococcus granulosus tapeworm. The infection is transmitted when eggs shed in their stool are ingested by humans or other animals.</a:t>
            </a:r>
          </a:p>
          <a:p>
            <a:pPr eaLnBrk="1">
              <a:buSzPct val="45000"/>
              <a:buFont typeface="StarSymbol" charset="0"/>
              <a:buNone/>
            </a:pPr>
            <a:endParaRPr lang="en-GB" sz="1600">
              <a:solidFill>
                <a:schemeClr val="bg1"/>
              </a:solidFill>
              <a:latin typeface="Arial" charset="0"/>
            </a:endParaRPr>
          </a:p>
          <a:p>
            <a:pPr eaLnBrk="1">
              <a:buSzPct val="45000"/>
              <a:buFont typeface="StarSymbol" charset="0"/>
              <a:buNone/>
            </a:pPr>
            <a:r>
              <a:rPr lang="en-GB" sz="1400" i="1">
                <a:solidFill>
                  <a:schemeClr val="bg1"/>
                </a:solidFill>
                <a:latin typeface="Arial" charset="0"/>
              </a:rPr>
              <a:t/>
            </a:r>
            <a:endParaRPr lang="en-GB" sz="1400" i="1">
              <a:solidFill>
                <a:schemeClr val="hlink"/>
              </a:solidFill>
              <a:latin typeface="Arial" charset="0"/>
            </a:endParaRPr>
          </a:p>
        </p:txBody>
      </p:sp>
      <p:pic>
        <p:nvPicPr>
          <p:cNvPr id="5134"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332</TotalTime>
  <Words>153</Words>
  <Application>Microsoft Macintosh PowerPoint</Application>
  <PresentationFormat>Custom</PresentationFormat>
  <Paragraphs>16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Danny Sinang</cp:lastModifiedBy>
  <cp:revision>27</cp:revision>
  <dcterms:modified xsi:type="dcterms:W3CDTF">2015-03-18T19:10:33Z</dcterms:modified>
</cp:coreProperties>
</file>