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package/2006/relationships/metadata/core-properties" Target="docProps/core.xml"/><Relationship Id="rId3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4"/>
  </p:notesMasterIdLst>
  <p:sldIdLst>
    <p:sldId id="256" r:id="rId2"/>
    <p:sldId id="257" r:id="rId3"/>
  </p:sldIdLst>
  <p:sldSz cx="10080625" cy="7559675"/>
  <p:notesSz cx="7772400" cy="10058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Times New Roman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97" d="100"/>
          <a:sy n="97" d="100"/>
        </p:scale>
        <p:origin x="-1704" y="-104"/>
      </p:cViewPr>
      <p:guideLst>
        <p:guide orient="horz" pos="4493"/>
        <p:guide orient="horz" pos="269"/>
        <p:guide orient="horz" pos="701"/>
        <p:guide orient="horz" pos="2573"/>
        <p:guide pos="487"/>
        <p:guide pos="6103"/>
        <p:guide pos="3175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notesMaster" Target="notesMasters/notes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0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5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374758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1pPr>
    <a:lvl2pPr marL="742950" indent="-28575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2pPr>
    <a:lvl3pPr marL="11430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3pPr>
    <a:lvl4pPr marL="16002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4pPr>
    <a:lvl5pPr marL="2057400" indent="-228600" algn="l" defTabSz="457200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charset="0"/>
      <a:defRPr sz="1200" kern="1200">
        <a:solidFill>
          <a:srgbClr val="000000"/>
        </a:solidFill>
        <a:latin typeface="Times New Roman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_rels/notesSlide2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2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098" name="Text Box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1185863" y="4787900"/>
            <a:ext cx="5407025" cy="3827463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1587500" y="1006475"/>
            <a:ext cx="4595813" cy="344805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  <a:ext uri="{FAA26D3D-D897-4be2-8F04-BA451C77F1D7}">
              <ma14:placeholderFlag xmlns:ma14="http://schemas.microsoft.com/office/mac/drawingml/2011/main" val="1"/>
            </a:ext>
          </a:extLst>
        </p:spPr>
      </p:sp>
      <p:sp>
        <p:nvSpPr>
          <p:cNvPr id="6147" name="Text Box 3"/>
          <p:cNvSpPr txBox="1">
            <a:spLocks noGrp="1" noChangeArrowheads="1"/>
          </p:cNvSpPr>
          <p:nvPr>
            <p:ph type="body" idx="1"/>
          </p:nvPr>
        </p:nvSpPr>
        <p:spPr>
          <a:xfrm>
            <a:off x="1185863" y="4787900"/>
            <a:ext cx="5407025" cy="3827463"/>
          </a:xfrm>
          <a:noFill/>
          <a:ln/>
          <a:extLs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5650" y="2347913"/>
            <a:ext cx="8569325" cy="1620837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12888" y="4283075"/>
            <a:ext cx="7056437" cy="1931988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9177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535228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4550" y="627063"/>
            <a:ext cx="2151063" cy="62357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9775" y="627063"/>
            <a:ext cx="6302375" cy="62357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7758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10199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96925" y="4857750"/>
            <a:ext cx="8567738" cy="15017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96925" y="3203575"/>
            <a:ext cx="8567738" cy="1654175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26916514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39775" y="2101850"/>
            <a:ext cx="4225925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18100" y="2101850"/>
            <a:ext cx="4227513" cy="47609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28141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3213"/>
            <a:ext cx="9072563" cy="1258887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04825" y="1692275"/>
            <a:ext cx="4452938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825" y="2397125"/>
            <a:ext cx="4452938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121275" y="1692275"/>
            <a:ext cx="4456113" cy="70485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121275" y="2397125"/>
            <a:ext cx="4456113" cy="43561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1015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54328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6257546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4825" y="301625"/>
            <a:ext cx="3316288" cy="127952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941763" y="301625"/>
            <a:ext cx="5635625" cy="6451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04825" y="1581150"/>
            <a:ext cx="3316288" cy="517207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09236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76438" y="5291138"/>
            <a:ext cx="6048375" cy="625475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76438" y="674688"/>
            <a:ext cx="6048375" cy="453707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76438" y="5916613"/>
            <a:ext cx="6048375" cy="88741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10483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739775" y="627063"/>
            <a:ext cx="8605838" cy="1260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739775" y="2101850"/>
            <a:ext cx="8605838" cy="47609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0000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fontAlgn="base" hangingPunct="0">
        <a:lnSpc>
          <a:spcPct val="97000"/>
        </a:lnSpc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2800" b="1">
          <a:solidFill>
            <a:srgbClr val="FFFFFF"/>
          </a:solidFill>
          <a:latin typeface="+mj-lt"/>
          <a:ea typeface="+mj-ea"/>
          <a:cs typeface="+mj-cs"/>
        </a:defRPr>
      </a:lvl1pPr>
      <a:lvl2pPr marL="4318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2pPr>
      <a:lvl3pPr marL="647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3pPr>
      <a:lvl4pPr marL="8636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4pPr>
      <a:lvl5pPr marL="10795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5pPr>
      <a:lvl6pPr marL="15367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6pPr>
      <a:lvl7pPr marL="19939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7pPr>
      <a:lvl8pPr marL="24511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8pPr>
      <a:lvl9pPr marL="2908300" indent="-215900" algn="l" defTabSz="457200" rtl="0" fontAlgn="base" hangingPunct="0">
        <a:spcBef>
          <a:spcPct val="0"/>
        </a:spcBef>
        <a:spcAft>
          <a:spcPct val="0"/>
        </a:spcAft>
        <a:buClr>
          <a:srgbClr val="FFFFFF"/>
        </a:buClr>
        <a:buSzPct val="45000"/>
        <a:buFont typeface="StarSymbol" charset="0"/>
        <a:defRPr sz="4400">
          <a:solidFill>
            <a:srgbClr val="000000"/>
          </a:solidFill>
          <a:latin typeface="Times New Roman" charset="0"/>
          <a:ea typeface="ＭＳ Ｐゴシック" charset="0"/>
        </a:defRPr>
      </a:lvl9pPr>
    </p:titleStyle>
    <p:bodyStyle>
      <a:lvl1pPr marL="431800" indent="-323850" algn="l" defTabSz="457200" rtl="0" fontAlgn="base" hangingPunct="0">
        <a:lnSpc>
          <a:spcPct val="97000"/>
        </a:lnSpc>
        <a:spcBef>
          <a:spcPct val="0"/>
        </a:spcBef>
        <a:spcAft>
          <a:spcPts val="888"/>
        </a:spcAft>
        <a:buClr>
          <a:srgbClr val="FFFFFF"/>
        </a:buClr>
        <a:buSzPct val="100000"/>
        <a:buFont typeface="Arial" charset="0"/>
        <a:buChar char="•"/>
        <a:defRPr sz="2000">
          <a:solidFill>
            <a:srgbClr val="FFFFFF"/>
          </a:solidFill>
          <a:latin typeface="+mn-lt"/>
          <a:ea typeface="+mn-ea"/>
          <a:cs typeface="+mn-cs"/>
        </a:defRPr>
      </a:lvl1pPr>
      <a:lvl2pPr marL="863600" indent="-287338" algn="l" defTabSz="457200" rtl="0" fontAlgn="base" hangingPunct="0">
        <a:lnSpc>
          <a:spcPct val="97000"/>
        </a:lnSpc>
        <a:spcBef>
          <a:spcPct val="0"/>
        </a:spcBef>
        <a:spcAft>
          <a:spcPts val="1138"/>
        </a:spcAft>
        <a:buClr>
          <a:srgbClr val="FFFFFF"/>
        </a:buClr>
        <a:buSzPct val="75000"/>
        <a:buFont typeface="StarSymbol" charset="0"/>
        <a:buChar char="–"/>
        <a:defRPr sz="2600">
          <a:solidFill>
            <a:srgbClr val="FFFFFF"/>
          </a:solidFill>
          <a:latin typeface="+mn-lt"/>
          <a:ea typeface="+mn-ea"/>
        </a:defRPr>
      </a:lvl2pPr>
      <a:lvl3pPr marL="1295400" indent="-215900" algn="l" defTabSz="457200" rtl="0" fontAlgn="base" hangingPunct="0">
        <a:lnSpc>
          <a:spcPct val="97000"/>
        </a:lnSpc>
        <a:spcBef>
          <a:spcPct val="0"/>
        </a:spcBef>
        <a:spcAft>
          <a:spcPts val="850"/>
        </a:spcAft>
        <a:buClr>
          <a:srgbClr val="FFFFFF"/>
        </a:buClr>
        <a:buSzPct val="45000"/>
        <a:buFont typeface="StarSymbol" charset="0"/>
        <a:buChar char="●"/>
        <a:defRPr sz="2400">
          <a:solidFill>
            <a:srgbClr val="FFFFFF"/>
          </a:solidFill>
          <a:latin typeface="+mn-lt"/>
          <a:ea typeface="+mn-ea"/>
        </a:defRPr>
      </a:lvl3pPr>
      <a:lvl4pPr marL="1727200" indent="-215900" algn="l" defTabSz="457200" rtl="0" fontAlgn="base" hangingPunct="0">
        <a:lnSpc>
          <a:spcPct val="97000"/>
        </a:lnSpc>
        <a:spcBef>
          <a:spcPct val="0"/>
        </a:spcBef>
        <a:spcAft>
          <a:spcPts val="575"/>
        </a:spcAft>
        <a:buClr>
          <a:srgbClr val="FFFFFF"/>
        </a:buClr>
        <a:buSzPct val="75000"/>
        <a:buFont typeface="StarSymbol" charset="0"/>
        <a:buChar char="–"/>
        <a:defRPr sz="2000">
          <a:solidFill>
            <a:srgbClr val="FFFFFF"/>
          </a:solidFill>
          <a:latin typeface="+mn-lt"/>
          <a:ea typeface="+mn-ea"/>
        </a:defRPr>
      </a:lvl4pPr>
      <a:lvl5pPr marL="21590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5pPr>
      <a:lvl6pPr marL="26162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6pPr>
      <a:lvl7pPr marL="30734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7pPr>
      <a:lvl8pPr marL="35306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8pPr>
      <a:lvl9pPr marL="3987800" indent="-215900" algn="l" defTabSz="457200" rtl="0" fontAlgn="base" hangingPunct="0">
        <a:lnSpc>
          <a:spcPct val="97000"/>
        </a:lnSpc>
        <a:spcBef>
          <a:spcPct val="0"/>
        </a:spcBef>
        <a:spcAft>
          <a:spcPts val="288"/>
        </a:spcAft>
        <a:buClr>
          <a:srgbClr val="FFFFFF"/>
        </a:buClr>
        <a:buSzPct val="45000"/>
        <a:buFont typeface="StarSymbol" charset="0"/>
        <a:buChar char="●"/>
        <a:defRPr sz="2000">
          <a:solidFill>
            <a:srgbClr val="FFFFFF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jpeg"/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1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Text Box 1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  <p:sp>
        <p:nvSpPr>
          <p:cNvPr id="3080" name="Text Box 8"/>
          <p:cNvSpPr txBox="1">
            <a:spLocks noChangeArrowheads="1"/>
          </p:cNvSpPr>
          <p:nvPr/>
        </p:nvSpPr>
        <p:spPr bwMode="auto">
          <a:xfrm>
            <a:off x="773113" y="4362450"/>
            <a:ext cx="8915400" cy="1708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female infant delivered at term had a “blueberry muffin” rash at birth. Laboratory tests and imaging studies were normal. Skin biopsy showed a dense infiltrate of cells with kidney-shaped nuclei and positive S100+ and CD1a+ on immunohistochemistry. What is the most likely diagnosis?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1. Congenital cytomegalovirus infection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2. Congenital rubella syndrome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3. Langerhans-cell histiocytosis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4. Leukemia cutis</a:t>
            </a:r>
          </a:p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5. Transient myeloproliferative disorder of Down syndrome</a:t>
            </a:r>
          </a:p>
        </p:txBody>
      </p:sp>
      <p:sp>
        <p:nvSpPr>
          <p:cNvPr id="3084" name="Rectangle 12"/>
          <p:cNvSpPr>
            <a:spLocks noChangeArrowheads="1"/>
          </p:cNvSpPr>
          <p:nvPr/>
        </p:nvSpPr>
        <p:spPr bwMode="auto">
          <a:xfrm>
            <a:off x="392113" y="4322763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pic>
        <p:nvPicPr>
          <p:cNvPr id="3089" name="Picture 17" descr="whiteSquare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37193" y="864648"/>
            <a:ext cx="4206240" cy="3364992"/>
          </a:xfrm>
          <a:prstGeom prst="rect">
            <a:avLst/>
          </a:prstGeom>
          <a:noFill/>
          <a:ln w="9525">
            <a:solidFill>
              <a:schemeClr val="bg2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4" name="Text Box 4"/>
          <p:cNvSpPr txBox="1">
            <a:spLocks noChangeArrowheads="1"/>
          </p:cNvSpPr>
          <p:nvPr/>
        </p:nvSpPr>
        <p:spPr bwMode="auto">
          <a:xfrm>
            <a:off x="493713" y="2332038"/>
            <a:ext cx="9220200" cy="2444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Answer: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179388" y="346075"/>
            <a:ext cx="9717087" cy="385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/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algn="ctr"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b="1">
                <a:solidFill>
                  <a:srgbClr val="FFFFFF"/>
                </a:solidFill>
                <a:latin typeface="Arial" charset="0"/>
              </a:rPr>
              <a:t>Image Challenge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773113" y="1100138"/>
            <a:ext cx="8915400" cy="2365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FFFF"/>
                </a:solidFill>
                <a:miter lim="800000"/>
                <a:headEnd/>
                <a:tailEnd/>
              </a14:hiddenLine>
            </a:ext>
          </a:extLst>
        </p:spPr>
        <p:txBody>
          <a:bodyPr lIns="0" tIns="0" rIns="0" bIns="0">
            <a:spAutoFit/>
          </a:bodyPr>
          <a:lstStyle>
            <a:lvl1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1pPr>
            <a:lvl2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2pPr>
            <a:lvl3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3pPr>
            <a:lvl4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4pPr>
            <a:lvl5pPr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723900" algn="l"/>
                <a:tab pos="1447800" algn="l"/>
                <a:tab pos="2171700" algn="l"/>
                <a:tab pos="2895600" algn="l"/>
                <a:tab pos="3619500" algn="l"/>
                <a:tab pos="4343400" algn="l"/>
                <a:tab pos="5067300" algn="l"/>
                <a:tab pos="5791200" algn="l"/>
                <a:tab pos="6515100" algn="l"/>
                <a:tab pos="7239000" algn="l"/>
                <a:tab pos="7962900" algn="l"/>
                <a:tab pos="8686800" algn="l"/>
                <a:tab pos="9410700" algn="l"/>
              </a:tabLst>
              <a:defRPr sz="2400">
                <a:solidFill>
                  <a:schemeClr val="tx1"/>
                </a:solidFill>
                <a:latin typeface="Times New Roman" charset="0"/>
                <a:ea typeface="ＭＳ Ｐゴシック" charset="0"/>
              </a:defRPr>
            </a:lvl9pPr>
          </a:lstStyle>
          <a:p>
            <a:pPr eaLnBrk="1">
              <a:lnSpc>
                <a:spcPct val="97000"/>
              </a:lnSpc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A female infant delivered at term had a “blueberry muffin” rash at birth. Laboratory tests and imaging studies were normal. Skin biopsy showed a dense infiltrate of cells with kidney-shaped nuclei and positive S100+ and CD1a+ on immunohistochemistry. What is the most likely diagnosis?</a:t>
            </a:r>
            <a:r>
              <a:rPr lang="en-GB" sz="1600">
                <a:solidFill>
                  <a:schemeClr val="bg1"/>
                </a:solidFill>
                <a:latin typeface="Arial" charset="0"/>
              </a:rPr>
              <a:t/>
            </a:r>
          </a:p>
        </p:txBody>
      </p:sp>
      <p:sp>
        <p:nvSpPr>
          <p:cNvPr id="5131" name="Rectangle 11"/>
          <p:cNvSpPr>
            <a:spLocks noChangeArrowheads="1"/>
          </p:cNvSpPr>
          <p:nvPr/>
        </p:nvSpPr>
        <p:spPr bwMode="auto">
          <a:xfrm>
            <a:off x="392113" y="1036638"/>
            <a:ext cx="411162" cy="3381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r>
              <a:rPr lang="en-GB" sz="1600" b="1">
                <a:solidFill>
                  <a:schemeClr val="bg1"/>
                </a:solidFill>
                <a:latin typeface="Arial" charset="0"/>
              </a:rPr>
              <a:t>Q:</a:t>
            </a:r>
          </a:p>
        </p:txBody>
      </p:sp>
      <p:sp>
        <p:nvSpPr>
          <p:cNvPr id="5133" name="Rectangle 13"/>
          <p:cNvSpPr>
            <a:spLocks noChangeArrowheads="1"/>
          </p:cNvSpPr>
          <p:nvPr/>
        </p:nvSpPr>
        <p:spPr bwMode="auto">
          <a:xfrm>
            <a:off x="696913" y="2713038"/>
            <a:ext cx="8610600" cy="2014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00B8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eaLnBrk="1">
              <a:buSzPct val="45000"/>
              <a:buFont typeface="StarSymbol" charset="0"/>
              <a:buNone/>
            </a:pPr>
            <a:r>
              <a:rPr lang="en-GB" sz="1600" b="1">
                <a:solidFill>
                  <a:schemeClr val="bg1"/>
                </a:solidFill>
                <a:latin typeface="Arial" charset="0"/>
              </a:rPr>
              <a:t>Langerhans-cell histiocytosis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 b="1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600">
                <a:solidFill>
                  <a:schemeClr val="bg1"/>
                </a:solidFill>
                <a:latin typeface="Arial" charset="0"/>
              </a:rPr>
              <a:t>The patient was diagnosed with congenital Langerhans-cell histiocytosis. Because of the lack of extracutaneous involvement, the lesions were expected to resolve without treatment. At follow-up 6 weeks later, the skin lesions had resolved. The infant continues to be followed for signs of recurrence.</a:t>
            </a:r>
          </a:p>
          <a:p>
            <a:pPr eaLnBrk="1">
              <a:buSzPct val="45000"/>
              <a:buFont typeface="StarSymbol" charset="0"/>
              <a:buNone/>
            </a:pPr>
            <a:endParaRPr lang="en-GB" sz="1600">
              <a:solidFill>
                <a:schemeClr val="bg1"/>
              </a:solidFill>
              <a:latin typeface="Arial" charset="0"/>
            </a:endParaRPr>
          </a:p>
          <a:p>
            <a:pPr eaLnBrk="1">
              <a:buSzPct val="45000"/>
              <a:buFont typeface="StarSymbol" charset="0"/>
              <a:buNone/>
            </a:pPr>
            <a:r>
              <a:rPr lang="en-GB" sz="1400" i="1">
                <a:solidFill>
                  <a:schemeClr val="bg1"/>
                </a:solidFill>
                <a:latin typeface="Arial" charset="0"/>
              </a:rPr>
              <a:t/>
            </a:r>
            <a:endParaRPr lang="en-GB" sz="1400" i="1">
              <a:solidFill>
                <a:schemeClr val="hlink"/>
              </a:solidFill>
              <a:latin typeface="Arial" charset="0"/>
            </a:endParaRPr>
          </a:p>
        </p:txBody>
      </p:sp>
      <p:pic>
        <p:nvPicPr>
          <p:cNvPr id="5134" name="Picture 1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34225" y="6846888"/>
            <a:ext cx="2630488" cy="4381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blipFill dpi="0" rotWithShape="0">
                  <a:blip/>
                  <a:srcRect/>
                  <a:stretch>
                    <a:fillRect/>
                  </a:stretch>
                </a:blipFill>
              </a14:hiddenFill>
            </a:ext>
          </a:extLst>
        </p:spPr>
      </p:pic>
    </p:spTree>
  </p:cSld>
  <p:clrMapOvr>
    <a:masterClrMapping/>
  </p:clrMapOvr>
  <p:transition xmlns:p14="http://schemas.microsoft.com/office/powerpoint/2010/main" spd="med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Times New Roman"/>
        <a:ea typeface="ＭＳ Ｐゴシック"/>
        <a:cs typeface=""/>
      </a:majorFont>
      <a:minorFont>
        <a:latin typeface="Times New Roman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blurRad="63500" dist="38099" dir="2700000" algn="ctr" rotWithShape="0">
                  <a:schemeClr val="bg2">
                    <a:alpha val="74998"/>
                  </a:schemeClr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2400" b="0" i="0" u="none" strike="noStrike" cap="none" normalizeH="0" baseline="0">
            <a:ln>
              <a:noFill/>
            </a:ln>
            <a:effectLst/>
            <a:latin typeface="Times New Roman" charset="0"/>
            <a:ea typeface="ＭＳ Ｐゴシック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332</TotalTime>
  <Words>153</Words>
  <Application>Microsoft Macintosh PowerPoint</Application>
  <PresentationFormat>Custom</PresentationFormat>
  <Paragraphs>16</Paragraphs>
  <Slides>2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Default Design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cp:lastModifiedBy>Danny Sinang</cp:lastModifiedBy>
  <cp:revision>27</cp:revision>
  <dcterms:modified xsi:type="dcterms:W3CDTF">2015-03-18T19:10:33Z</dcterms:modified>
</cp:coreProperties>
</file>