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704" y="-104"/>
      </p:cViewPr>
      <p:guideLst>
        <p:guide orient="horz" pos="4493"/>
        <p:guide orient="horz" pos="269"/>
        <p:guide orient="horz" pos="701"/>
        <p:guide orient="horz" pos="2573"/>
        <p:guide pos="487"/>
        <p:guide pos="6103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7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16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75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9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48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431800" indent="-323850" algn="l" defTabSz="457200" rtl="0" fontAlgn="base" hangingPunct="0">
        <a:lnSpc>
          <a:spcPct val="97000"/>
        </a:lnSpc>
        <a:spcBef>
          <a:spcPct val="0"/>
        </a:spcBef>
        <a:spcAft>
          <a:spcPts val="888"/>
        </a:spcAft>
        <a:buClr>
          <a:srgbClr val="FFFFFF"/>
        </a:buClr>
        <a:buSzPct val="100000"/>
        <a:buFont typeface="Arial" charset="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400">
          <a:solidFill>
            <a:srgbClr val="FFFFFF"/>
          </a:solidFill>
          <a:latin typeface="+mn-lt"/>
          <a:ea typeface="+mn-ea"/>
        </a:defRPr>
      </a:lvl3pPr>
      <a:lvl4pPr marL="1727200" indent="-215900" algn="l" defTabSz="457200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1590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9388" y="346075"/>
            <a:ext cx="9717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b="1">
                <a:solidFill>
                  <a:srgbClr val="FFFFFF"/>
                </a:solidFill>
                <a:latin typeface="Arial" charset="0"/>
              </a:rPr>
              <a:t>Image Challenge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6846888"/>
            <a:ext cx="26304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73113" y="4362450"/>
            <a:ext cx="8915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 76-year-old woman with a history of dementia and coronary heart disease was brought to the emergency department after she had been found lying outdoors for an undetermined period. What is this electrocardiogram finding?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1. Delta wave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2. Epsilon wave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3. Osborn wave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4. Inverted Q wave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5. U wave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92113" y="4322763"/>
            <a:ext cx="41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charset="0"/>
              </a:rPr>
              <a:t>Q:</a:t>
            </a:r>
          </a:p>
        </p:txBody>
      </p:sp>
      <p:pic>
        <p:nvPicPr>
          <p:cNvPr id="3089" name="Picture 17" descr="whiteSquar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45" y="1074960"/>
            <a:ext cx="5888736" cy="29443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713" y="2332038"/>
            <a:ext cx="922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Answer: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9388" y="346075"/>
            <a:ext cx="97170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b="1">
                <a:solidFill>
                  <a:srgbClr val="FFFFFF"/>
                </a:solidFill>
                <a:latin typeface="Arial" charset="0"/>
              </a:rPr>
              <a:t>Image Challenge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73113" y="1100138"/>
            <a:ext cx="89154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7000"/>
              </a:lnSpc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A 76-year-old woman with a history of dementia and coronary heart disease was brought to the emergency department after she had been found lying outdoors for an undetermined period. What is this electrocardiogram finding?</a:t>
            </a:r>
            <a:r>
              <a:rPr lang="en-GB" sz="1600">
                <a:solidFill>
                  <a:schemeClr val="bg1"/>
                </a:solidFill>
                <a:latin typeface="Arial" charset="0"/>
              </a:rPr>
              <a:t/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92113" y="1036638"/>
            <a:ext cx="411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charset="0"/>
              </a:rPr>
              <a:t>Q: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96913" y="2713038"/>
            <a:ext cx="86106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buSzPct val="45000"/>
              <a:buFont typeface="StarSymbol" charset="0"/>
              <a:buNone/>
            </a:pPr>
            <a:r>
              <a:rPr lang="en-GB" sz="1600" b="1">
                <a:solidFill>
                  <a:schemeClr val="bg1"/>
                </a:solidFill>
                <a:latin typeface="Arial" charset="0"/>
              </a:rPr>
              <a:t>Osborn wave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600">
                <a:solidFill>
                  <a:schemeClr val="bg1"/>
                </a:solidFill>
                <a:latin typeface="Arial" charset="0"/>
              </a:rPr>
              <a:t>The correct answer is Osborn wave. Hypothermia may produce prominent Osborn waves, also known as J waves, along with prolonged QRS and QT intervals. In addition to hypothermia, J waves have been associated with conditions that can occur in normothermia (e.g., hypercalcemia, the Brugada syndrome, and neurologic injury).</a:t>
            </a:r>
          </a:p>
          <a:p>
            <a:pPr eaLnBrk="1">
              <a:buSzPct val="45000"/>
              <a:buFont typeface="StarSymbol" charset="0"/>
              <a:buNone/>
            </a:pPr>
            <a:endParaRPr lang="en-GB" sz="1600">
              <a:solidFill>
                <a:schemeClr val="bg1"/>
              </a:solidFill>
              <a:latin typeface="Arial" charset="0"/>
            </a:endParaRPr>
          </a:p>
          <a:p>
            <a:pPr eaLnBrk="1">
              <a:buSzPct val="45000"/>
              <a:buFont typeface="StarSymbol" charset="0"/>
              <a:buNone/>
            </a:pPr>
            <a:r>
              <a:rPr lang="en-GB" sz="1400" i="1">
                <a:solidFill>
                  <a:schemeClr val="bg1"/>
                </a:solidFill>
                <a:latin typeface="Arial" charset="0"/>
              </a:rPr>
              <a:t/>
            </a:r>
            <a:endParaRPr lang="en-GB" sz="1400" i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6846888"/>
            <a:ext cx="2630488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153</Words>
  <Application>Microsoft Macintosh PowerPoint</Application>
  <PresentationFormat>Custom</PresentationFormat>
  <Paragraphs>16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Danny Sinang</cp:lastModifiedBy>
  <cp:revision>27</cp:revision>
  <dcterms:modified xsi:type="dcterms:W3CDTF">2015-03-18T19:10:33Z</dcterms:modified>
</cp:coreProperties>
</file>