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256" r:id="rId2"/>
    <p:sldId id="257" r:id="rId3"/>
  </p:sldIdLst>
  <p:sldSz cx="10080625" cy="7559675"/>
  <p:notesSz cx="7772400" cy="10058400"/>
  <p:defaultTextStyle>
    <a:defPPr>
      <a:defRPr lang="en-GB"/>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mn-cs"/>
      </a:defRPr>
    </a:lvl5pPr>
    <a:lvl6pPr marL="2286000" algn="l" defTabSz="457200" rtl="0" eaLnBrk="1" latinLnBrk="0" hangingPunct="1">
      <a:defRPr sz="2400" kern="1200">
        <a:solidFill>
          <a:schemeClr val="tx1"/>
        </a:solidFill>
        <a:latin typeface="Times New Roman" charset="0"/>
        <a:ea typeface="ＭＳ Ｐゴシック" charset="0"/>
        <a:cs typeface="+mn-cs"/>
      </a:defRPr>
    </a:lvl6pPr>
    <a:lvl7pPr marL="2743200" algn="l" defTabSz="457200" rtl="0" eaLnBrk="1" latinLnBrk="0" hangingPunct="1">
      <a:defRPr sz="2400" kern="1200">
        <a:solidFill>
          <a:schemeClr val="tx1"/>
        </a:solidFill>
        <a:latin typeface="Times New Roman" charset="0"/>
        <a:ea typeface="ＭＳ Ｐゴシック" charset="0"/>
        <a:cs typeface="+mn-cs"/>
      </a:defRPr>
    </a:lvl7pPr>
    <a:lvl8pPr marL="3200400" algn="l" defTabSz="457200" rtl="0" eaLnBrk="1" latinLnBrk="0" hangingPunct="1">
      <a:defRPr sz="2400" kern="1200">
        <a:solidFill>
          <a:schemeClr val="tx1"/>
        </a:solidFill>
        <a:latin typeface="Times New Roman" charset="0"/>
        <a:ea typeface="ＭＳ Ｐゴシック" charset="0"/>
        <a:cs typeface="+mn-cs"/>
      </a:defRPr>
    </a:lvl8pPr>
    <a:lvl9pPr marL="3657600" algn="l" defTabSz="457200" rtl="0" eaLnBrk="1" latinLnBrk="0" hangingPunct="1">
      <a:defRPr sz="24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97" d="100"/>
          <a:sy n="97" d="100"/>
        </p:scale>
        <p:origin x="-1704" y="-104"/>
      </p:cViewPr>
      <p:guideLst>
        <p:guide orient="horz" pos="4493"/>
        <p:guide orient="horz" pos="269"/>
        <p:guide orient="horz" pos="701"/>
        <p:guide orient="horz" pos="2573"/>
        <p:guide pos="487"/>
        <p:guide pos="6103"/>
        <p:guide pos="3175"/>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printerSettings" Target="printerSettings/printerSettings1.bin"/><Relationship Id="rId6" Type="http://schemas.openxmlformats.org/officeDocument/2006/relationships/presProps" Target="presProps.xml"/><Relationship Id="rId7" Type="http://schemas.openxmlformats.org/officeDocument/2006/relationships/viewProps" Target="viewProps.xml"/><Relationship Id="rId8" Type="http://schemas.openxmlformats.org/officeDocument/2006/relationships/theme" Target="theme/theme1.xml"/><Relationship Id="rId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0" name="Text Box 2"/>
          <p:cNvSpPr txBox="1">
            <a:spLocks noGrp="1" noChangeArrowheads="1"/>
          </p:cNvSpPr>
          <p:nvPr>
            <p:ph type="body" idx="1"/>
          </p:nvPr>
        </p:nvSpPr>
        <p:spPr bwMode="auto">
          <a:xfrm>
            <a:off x="1185863" y="4787900"/>
            <a:ext cx="5407025" cy="3825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endParaRPr lang="en-US"/>
          </a:p>
        </p:txBody>
      </p:sp>
    </p:spTree>
    <p:extLst>
      <p:ext uri="{BB962C8B-B14F-4D97-AF65-F5344CB8AC3E}">
        <p14:creationId xmlns:p14="http://schemas.microsoft.com/office/powerpoint/2010/main" val="64374758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1pPr>
    <a:lvl2pPr marL="742950" indent="-28575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charset="0"/>
      <a:defRPr sz="1200" kern="1200">
        <a:solidFill>
          <a:srgbClr val="000000"/>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4098" name="Text Box 2"/>
          <p:cNvSpPr txBox="1">
            <a:spLocks noGrp="1" noChangeArrowheads="1"/>
          </p:cNvSpPr>
          <p:nvPr>
            <p:ph type="body" idx="1"/>
          </p:nvPr>
        </p:nvSpPr>
        <p:spPr bwMode="auto">
          <a:xfrm>
            <a:off x="1185863" y="4787900"/>
            <a:ext cx="5407025" cy="382746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bwMode="auto">
          <a:xfrm>
            <a:off x="1587500" y="1006475"/>
            <a:ext cx="4595813" cy="344805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ma14:placeholderFlag xmlns:ma14="http://schemas.microsoft.com/office/mac/drawingml/2011/main" val="1"/>
            </a:ext>
          </a:extLst>
        </p:spPr>
      </p:sp>
      <p:sp>
        <p:nvSpPr>
          <p:cNvPr id="6147" name="Text Box 3"/>
          <p:cNvSpPr txBox="1">
            <a:spLocks noGrp="1" noChangeArrowheads="1"/>
          </p:cNvSpPr>
          <p:nvPr>
            <p:ph type="body" idx="1"/>
          </p:nvPr>
        </p:nvSpPr>
        <p:spPr>
          <a:xfrm>
            <a:off x="1185863" y="4787900"/>
            <a:ext cx="5407025" cy="3827463"/>
          </a:xfrm>
          <a:noFill/>
          <a:ln/>
          <a:extLst>
            <a:ext uri="{FAA26D3D-D897-4be2-8F04-BA451C77F1D7}">
              <ma14:placeholderFlag xmlns:ma14="http://schemas.microsoft.com/office/mac/drawingml/2011/main" val="1"/>
            </a:ext>
          </a:extLst>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5650" y="2347913"/>
            <a:ext cx="8569325" cy="16208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339177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4535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4550" y="627063"/>
            <a:ext cx="2151063" cy="62357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39775" y="627063"/>
            <a:ext cx="6302375" cy="62357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74775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1019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6925" y="4857750"/>
            <a:ext cx="8567738" cy="15017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269165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39775" y="2101850"/>
            <a:ext cx="4225925"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18100" y="2101850"/>
            <a:ext cx="4227513" cy="47609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8141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3213"/>
            <a:ext cx="9072563" cy="125888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410155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5645432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57546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4825" y="301625"/>
            <a:ext cx="3316288" cy="127952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40923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6438" y="5291138"/>
            <a:ext cx="6048375" cy="6254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1104834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9775" y="627063"/>
            <a:ext cx="8605838" cy="1260475"/>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9775" y="2101850"/>
            <a:ext cx="8605838" cy="4760913"/>
          </a:xfrm>
          <a:prstGeom prst="rect">
            <a:avLst/>
          </a:prstGeom>
          <a:noFill/>
          <a:ln>
            <a:noFill/>
          </a:ln>
          <a:effectLst/>
          <a:extLst>
            <a:ext uri="{909E8E84-426E-40dd-AFC4-6F175D3DCCD1}">
              <a14:hiddenFill xmlns:a14="http://schemas.microsoft.com/office/drawing/2010/main">
                <a:solidFill>
                  <a:srgbClr val="00000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0" tIns="0" rIns="0" bIns="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hangingPunct="0">
        <a:lnSpc>
          <a:spcPct val="97000"/>
        </a:lnSpc>
        <a:spcBef>
          <a:spcPct val="0"/>
        </a:spcBef>
        <a:spcAft>
          <a:spcPct val="0"/>
        </a:spcAft>
        <a:buClr>
          <a:srgbClr val="FFFFFF"/>
        </a:buClr>
        <a:buSzPct val="45000"/>
        <a:buFont typeface="StarSymbol" charset="0"/>
        <a:defRPr sz="2800" b="1">
          <a:solidFill>
            <a:srgbClr val="FFFFFF"/>
          </a:solidFill>
          <a:latin typeface="+mj-lt"/>
          <a:ea typeface="+mj-ea"/>
          <a:cs typeface="+mj-cs"/>
        </a:defRPr>
      </a:lvl1pPr>
      <a:lvl2pPr marL="4318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2pPr>
      <a:lvl3pPr marL="647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3pPr>
      <a:lvl4pPr marL="8636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4pPr>
      <a:lvl5pPr marL="10795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5pPr>
      <a:lvl6pPr marL="15367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6pPr>
      <a:lvl7pPr marL="19939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7pPr>
      <a:lvl8pPr marL="24511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8pPr>
      <a:lvl9pPr marL="2908300" indent="-215900" algn="l" defTabSz="457200" rtl="0" fontAlgn="base" hangingPunct="0">
        <a:spcBef>
          <a:spcPct val="0"/>
        </a:spcBef>
        <a:spcAft>
          <a:spcPct val="0"/>
        </a:spcAft>
        <a:buClr>
          <a:srgbClr val="FFFFFF"/>
        </a:buClr>
        <a:buSzPct val="45000"/>
        <a:buFont typeface="StarSymbol" charset="0"/>
        <a:defRPr sz="4400">
          <a:solidFill>
            <a:srgbClr val="000000"/>
          </a:solidFill>
          <a:latin typeface="Times New Roman" charset="0"/>
          <a:ea typeface="ＭＳ Ｐゴシック" charset="0"/>
        </a:defRPr>
      </a:lvl9pPr>
    </p:titleStyle>
    <p:bodyStyle>
      <a:lvl1pPr marL="431800" indent="-323850" algn="l" defTabSz="457200" rtl="0" fontAlgn="base" hangingPunct="0">
        <a:lnSpc>
          <a:spcPct val="97000"/>
        </a:lnSpc>
        <a:spcBef>
          <a:spcPct val="0"/>
        </a:spcBef>
        <a:spcAft>
          <a:spcPts val="888"/>
        </a:spcAft>
        <a:buClr>
          <a:srgbClr val="FFFFFF"/>
        </a:buClr>
        <a:buSzPct val="100000"/>
        <a:buFont typeface="Arial" charset="0"/>
        <a:buChar char="•"/>
        <a:defRPr sz="2000">
          <a:solidFill>
            <a:srgbClr val="FFFFFF"/>
          </a:solidFill>
          <a:latin typeface="+mn-lt"/>
          <a:ea typeface="+mn-ea"/>
          <a:cs typeface="+mn-cs"/>
        </a:defRPr>
      </a:lvl1pPr>
      <a:lvl2pPr marL="863600" indent="-287338" algn="l" defTabSz="457200" rtl="0" fontAlgn="base" hangingPunct="0">
        <a:lnSpc>
          <a:spcPct val="97000"/>
        </a:lnSpc>
        <a:spcBef>
          <a:spcPct val="0"/>
        </a:spcBef>
        <a:spcAft>
          <a:spcPts val="1138"/>
        </a:spcAft>
        <a:buClr>
          <a:srgbClr val="FFFFFF"/>
        </a:buClr>
        <a:buSzPct val="75000"/>
        <a:buFont typeface="StarSymbol" charset="0"/>
        <a:buChar char="–"/>
        <a:defRPr sz="2600">
          <a:solidFill>
            <a:srgbClr val="FFFFFF"/>
          </a:solidFill>
          <a:latin typeface="+mn-lt"/>
          <a:ea typeface="+mn-ea"/>
        </a:defRPr>
      </a:lvl2pPr>
      <a:lvl3pPr marL="1295400" indent="-215900" algn="l" defTabSz="457200" rtl="0" fontAlgn="base" hangingPunct="0">
        <a:lnSpc>
          <a:spcPct val="97000"/>
        </a:lnSpc>
        <a:spcBef>
          <a:spcPct val="0"/>
        </a:spcBef>
        <a:spcAft>
          <a:spcPts val="850"/>
        </a:spcAft>
        <a:buClr>
          <a:srgbClr val="FFFFFF"/>
        </a:buClr>
        <a:buSzPct val="45000"/>
        <a:buFont typeface="StarSymbol" charset="0"/>
        <a:buChar char="●"/>
        <a:defRPr sz="2400">
          <a:solidFill>
            <a:srgbClr val="FFFFFF"/>
          </a:solidFill>
          <a:latin typeface="+mn-lt"/>
          <a:ea typeface="+mn-ea"/>
        </a:defRPr>
      </a:lvl3pPr>
      <a:lvl4pPr marL="1727200" indent="-215900" algn="l" defTabSz="457200" rtl="0" fontAlgn="base" hangingPunct="0">
        <a:lnSpc>
          <a:spcPct val="97000"/>
        </a:lnSpc>
        <a:spcBef>
          <a:spcPct val="0"/>
        </a:spcBef>
        <a:spcAft>
          <a:spcPts val="575"/>
        </a:spcAft>
        <a:buClr>
          <a:srgbClr val="FFFFFF"/>
        </a:buClr>
        <a:buSzPct val="75000"/>
        <a:buFont typeface="StarSymbol" charset="0"/>
        <a:buChar char="–"/>
        <a:defRPr sz="2000">
          <a:solidFill>
            <a:srgbClr val="FFFFFF"/>
          </a:solidFill>
          <a:latin typeface="+mn-lt"/>
          <a:ea typeface="+mn-ea"/>
        </a:defRPr>
      </a:lvl4pPr>
      <a:lvl5pPr marL="21590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5pPr>
      <a:lvl6pPr marL="26162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6pPr>
      <a:lvl7pPr marL="30734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7pPr>
      <a:lvl8pPr marL="35306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8pPr>
      <a:lvl9pPr marL="3987800" indent="-215900" algn="l" defTabSz="457200" rtl="0" fontAlgn="base" hangingPunct="0">
        <a:lnSpc>
          <a:spcPct val="97000"/>
        </a:lnSpc>
        <a:spcBef>
          <a:spcPct val="0"/>
        </a:spcBef>
        <a:spcAft>
          <a:spcPts val="288"/>
        </a:spcAft>
        <a:buClr>
          <a:srgbClr val="FFFFFF"/>
        </a:buClr>
        <a:buSzPct val="45000"/>
        <a:buFont typeface="StarSymbol" charset="0"/>
        <a:buChar char="●"/>
        <a:defRPr sz="2000">
          <a:solidFill>
            <a:srgbClr val="FFFFFF"/>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e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Text Box 1"/>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
        <p:nvSpPr>
          <p:cNvPr id="3080" name="Text Box 8"/>
          <p:cNvSpPr txBox="1">
            <a:spLocks noChangeArrowheads="1"/>
          </p:cNvSpPr>
          <p:nvPr/>
        </p:nvSpPr>
        <p:spPr bwMode="auto">
          <a:xfrm>
            <a:off x="773113" y="4362450"/>
            <a:ext cx="8915400" cy="170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 26-year-old man presented to the emergency department with a 2-month history of an altered sense of taste associated with malaise, weight loss, and muscle cramps. Physical examination showed white, sharply demarcated, adherent plaques on the sides of the tongue. What is the diagnosis?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b="1">
                <a:solidFill>
                  <a:schemeClr val="bg1"/>
                </a:solidFill>
                <a:latin typeface="Arial" charset="0"/>
              </a:rPr>
              <a:t>1. Oral hairy leukoplakia</a:t>
            </a:r>
          </a:p>
          <a:p>
            <a:pPr eaLnBrk="1">
              <a:buSzPct val="45000"/>
              <a:buFont typeface="StarSymbol" charset="0"/>
              <a:buNone/>
            </a:pPr>
            <a:r>
              <a:rPr lang="en-GB" sz="1600" b="1">
                <a:solidFill>
                  <a:schemeClr val="bg1"/>
                </a:solidFill>
                <a:latin typeface="Arial" charset="0"/>
              </a:rPr>
              <a:t>2. Oral lichen planus </a:t>
            </a:r>
          </a:p>
          <a:p>
            <a:pPr eaLnBrk="1">
              <a:buSzPct val="45000"/>
              <a:buFont typeface="StarSymbol" charset="0"/>
              <a:buNone/>
            </a:pPr>
            <a:r>
              <a:rPr lang="en-GB" sz="1600" b="1">
                <a:solidFill>
                  <a:schemeClr val="bg1"/>
                </a:solidFill>
                <a:latin typeface="Arial" charset="0"/>
              </a:rPr>
              <a:t>3. Human papillomavirus infection</a:t>
            </a:r>
          </a:p>
          <a:p>
            <a:pPr eaLnBrk="1">
              <a:buSzPct val="45000"/>
              <a:buFont typeface="StarSymbol" charset="0"/>
              <a:buNone/>
            </a:pPr>
            <a:r>
              <a:rPr lang="en-GB" sz="1600" b="1">
                <a:solidFill>
                  <a:schemeClr val="bg1"/>
                </a:solidFill>
                <a:latin typeface="Arial" charset="0"/>
              </a:rPr>
              <a:t>4. Candidiasis </a:t>
            </a:r>
          </a:p>
          <a:p>
            <a:pPr eaLnBrk="1">
              <a:buSzPct val="45000"/>
              <a:buFont typeface="StarSymbol" charset="0"/>
              <a:buNone/>
            </a:pPr>
            <a:r>
              <a:rPr lang="en-GB" sz="1600" b="1">
                <a:solidFill>
                  <a:schemeClr val="bg1"/>
                </a:solidFill>
                <a:latin typeface="Arial" charset="0"/>
              </a:rPr>
              <a:t>5. Uremic stomatitis</a:t>
            </a:r>
          </a:p>
        </p:txBody>
      </p:sp>
      <p:sp>
        <p:nvSpPr>
          <p:cNvPr id="3084" name="Rectangle 12"/>
          <p:cNvSpPr>
            <a:spLocks noChangeArrowheads="1"/>
          </p:cNvSpPr>
          <p:nvPr/>
        </p:nvSpPr>
        <p:spPr bwMode="auto">
          <a:xfrm>
            <a:off x="392113" y="4322763"/>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pic>
        <p:nvPicPr>
          <p:cNvPr id="3089" name="Picture 17" descr="whiteSquar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11513" y="169704"/>
            <a:ext cx="3657600" cy="4754880"/>
          </a:xfrm>
          <a:prstGeom prst="rect">
            <a:avLst/>
          </a:prstGeom>
          <a:noFill/>
          <a:ln w="9525">
            <a:solidFill>
              <a:schemeClr val="bg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4" name="Text Box 4"/>
          <p:cNvSpPr txBox="1">
            <a:spLocks noChangeArrowheads="1"/>
          </p:cNvSpPr>
          <p:nvPr/>
        </p:nvSpPr>
        <p:spPr bwMode="auto">
          <a:xfrm>
            <a:off x="493713" y="2332038"/>
            <a:ext cx="92202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buSzPct val="45000"/>
              <a:buFont typeface="StarSymbol" charset="0"/>
              <a:buNone/>
            </a:pPr>
            <a:r>
              <a:rPr lang="en-GB" sz="1600" b="1">
                <a:solidFill>
                  <a:schemeClr val="bg1"/>
                </a:solidFill>
                <a:latin typeface="Arial" charset="0"/>
              </a:rPr>
              <a:t>Answer:</a:t>
            </a:r>
          </a:p>
        </p:txBody>
      </p:sp>
      <p:sp>
        <p:nvSpPr>
          <p:cNvPr id="5128" name="Text Box 8"/>
          <p:cNvSpPr txBox="1">
            <a:spLocks noChangeArrowheads="1"/>
          </p:cNvSpPr>
          <p:nvPr/>
        </p:nvSpPr>
        <p:spPr bwMode="auto">
          <a:xfrm>
            <a:off x="179388" y="346075"/>
            <a:ext cx="9717087" cy="385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algn="ctr" eaLnBrk="1">
              <a:lnSpc>
                <a:spcPct val="97000"/>
              </a:lnSpc>
              <a:buSzPct val="45000"/>
              <a:buFont typeface="StarSymbol" charset="0"/>
              <a:buNone/>
            </a:pPr>
            <a:r>
              <a:rPr lang="en-GB" b="1">
                <a:solidFill>
                  <a:srgbClr val="FFFFFF"/>
                </a:solidFill>
                <a:latin typeface="Arial" charset="0"/>
              </a:rPr>
              <a:t>Image Challenge</a:t>
            </a:r>
          </a:p>
        </p:txBody>
      </p:sp>
      <p:sp>
        <p:nvSpPr>
          <p:cNvPr id="5130" name="Text Box 10"/>
          <p:cNvSpPr txBox="1">
            <a:spLocks noChangeArrowheads="1"/>
          </p:cNvSpPr>
          <p:nvPr/>
        </p:nvSpPr>
        <p:spPr bwMode="auto">
          <a:xfrm>
            <a:off x="773113" y="1100138"/>
            <a:ext cx="8915400" cy="236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FFFF"/>
                </a:solidFill>
                <a:miter lim="800000"/>
                <a:headEnd/>
                <a:tailEnd/>
              </a14:hiddenLine>
            </a:ext>
          </a:extLst>
        </p:spPr>
        <p:txBody>
          <a:bodyPr lIns="0" tIns="0" rIns="0" bIns="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5pPr>
            <a:lvl6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6pPr>
            <a:lvl7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7pPr>
            <a:lvl8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8pPr>
            <a:lvl9pPr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 pos="9410700" algn="l"/>
              </a:tabLst>
              <a:defRPr sz="2400">
                <a:solidFill>
                  <a:schemeClr val="tx1"/>
                </a:solidFill>
                <a:latin typeface="Times New Roman" charset="0"/>
                <a:ea typeface="ＭＳ Ｐゴシック" charset="0"/>
              </a:defRPr>
            </a:lvl9pPr>
          </a:lstStyle>
          <a:p>
            <a:pPr eaLnBrk="1">
              <a:lnSpc>
                <a:spcPct val="97000"/>
              </a:lnSpc>
              <a:buSzPct val="45000"/>
              <a:buFont typeface="StarSymbol" charset="0"/>
              <a:buNone/>
            </a:pPr>
            <a:r>
              <a:rPr lang="en-GB" sz="1600" b="1">
                <a:solidFill>
                  <a:schemeClr val="bg1"/>
                </a:solidFill>
                <a:latin typeface="Arial" charset="0"/>
              </a:rPr>
              <a:t>A 26-year-old man presented to the emergency department with a 2-month history of an altered sense of taste associated with malaise, weight loss, and muscle cramps. Physical examination showed white, sharply demarcated, adherent plaques on the sides of the tongue. What is the diagnosis?</a:t>
            </a:r>
            <a:r>
              <a:rPr lang="en-GB" sz="1600">
                <a:solidFill>
                  <a:schemeClr val="bg1"/>
                </a:solidFill>
                <a:latin typeface="Arial" charset="0"/>
              </a:rPr>
              <a:t/>
            </a:r>
          </a:p>
        </p:txBody>
      </p:sp>
      <p:sp>
        <p:nvSpPr>
          <p:cNvPr id="5131" name="Rectangle 11"/>
          <p:cNvSpPr>
            <a:spLocks noChangeArrowheads="1"/>
          </p:cNvSpPr>
          <p:nvPr/>
        </p:nvSpPr>
        <p:spPr bwMode="auto">
          <a:xfrm>
            <a:off x="392113" y="1036638"/>
            <a:ext cx="411162" cy="3381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r>
              <a:rPr lang="en-GB" sz="1600" b="1">
                <a:solidFill>
                  <a:schemeClr val="bg1"/>
                </a:solidFill>
                <a:latin typeface="Arial" charset="0"/>
              </a:rPr>
              <a:t>Q:</a:t>
            </a:r>
          </a:p>
        </p:txBody>
      </p:sp>
      <p:sp>
        <p:nvSpPr>
          <p:cNvPr id="5133" name="Rectangle 13"/>
          <p:cNvSpPr>
            <a:spLocks noChangeArrowheads="1"/>
          </p:cNvSpPr>
          <p:nvPr/>
        </p:nvSpPr>
        <p:spPr bwMode="auto">
          <a:xfrm>
            <a:off x="696913" y="2713038"/>
            <a:ext cx="8610600" cy="201453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eaLnBrk="1">
              <a:buSzPct val="45000"/>
              <a:buFont typeface="StarSymbol" charset="0"/>
              <a:buNone/>
            </a:pPr>
            <a:r>
              <a:rPr lang="en-GB" sz="1600" b="1">
                <a:solidFill>
                  <a:schemeClr val="bg1"/>
                </a:solidFill>
                <a:latin typeface="Arial" charset="0"/>
              </a:rPr>
              <a:t>Uremic stomatitis</a:t>
            </a:r>
          </a:p>
          <a:p>
            <a:pPr eaLnBrk="1">
              <a:buSzPct val="45000"/>
              <a:buFont typeface="StarSymbol" charset="0"/>
              <a:buNone/>
            </a:pPr>
            <a:endParaRPr lang="en-GB" sz="1600" b="1">
              <a:solidFill>
                <a:schemeClr val="bg1"/>
              </a:solidFill>
              <a:latin typeface="Arial" charset="0"/>
            </a:endParaRPr>
          </a:p>
          <a:p>
            <a:pPr eaLnBrk="1">
              <a:buSzPct val="45000"/>
              <a:buFont typeface="StarSymbol" charset="0"/>
              <a:buNone/>
            </a:pPr>
            <a:r>
              <a:rPr lang="en-GB" sz="1600">
                <a:solidFill>
                  <a:schemeClr val="bg1"/>
                </a:solidFill>
                <a:latin typeface="Arial" charset="0"/>
              </a:rPr>
              <a:t>The correct answer is uremic stomatitis, a rare manifestation of long-standing uremia. This patient had a history of chronic kidney disease secondary to vesicoureteral reflux. Laboratory tests showed a creatinine level of 22 mg per deciliter (reference range, 0.7 to 1.5) and a blood urea nitrogen level of more than 225 mg per deciliter (reference range, 9 to 20). Hemodialysis was initiated, with resolution of the lesions.</a:t>
            </a:r>
          </a:p>
          <a:p>
            <a:pPr eaLnBrk="1">
              <a:buSzPct val="45000"/>
              <a:buFont typeface="StarSymbol" charset="0"/>
              <a:buNone/>
            </a:pPr>
            <a:endParaRPr lang="en-GB" sz="1600">
              <a:solidFill>
                <a:schemeClr val="bg1"/>
              </a:solidFill>
              <a:latin typeface="Arial" charset="0"/>
            </a:endParaRPr>
          </a:p>
          <a:p>
            <a:pPr eaLnBrk="1">
              <a:buSzPct val="45000"/>
              <a:buFont typeface="StarSymbol" charset="0"/>
              <a:buNone/>
            </a:pPr>
            <a:r>
              <a:rPr lang="en-GB" sz="1400" i="1">
                <a:solidFill>
                  <a:schemeClr val="bg1"/>
                </a:solidFill>
                <a:latin typeface="Arial" charset="0"/>
              </a:rPr>
              <a:t/>
            </a:r>
            <a:endParaRPr lang="en-GB" sz="1400" i="1">
              <a:solidFill>
                <a:schemeClr val="hlink"/>
              </a:solidFill>
              <a:latin typeface="Arial" charset="0"/>
            </a:endParaRPr>
          </a:p>
        </p:txBody>
      </p:sp>
      <p:pic>
        <p:nvPicPr>
          <p:cNvPr id="5134" name="Picture 1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34225" y="6846888"/>
            <a:ext cx="2630488" cy="438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a:ln>
              <a:noFill/>
            </a:ln>
            <a:effectLst/>
            <a:latin typeface="Times New Roman"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332</TotalTime>
  <Words>153</Words>
  <Application>Microsoft Macintosh PowerPoint</Application>
  <PresentationFormat>Custom</PresentationFormat>
  <Paragraphs>16</Paragraphs>
  <Slides>2</Slides>
  <Notes>2</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Danny Sinang</cp:lastModifiedBy>
  <cp:revision>27</cp:revision>
  <dcterms:modified xsi:type="dcterms:W3CDTF">2015-03-18T19:10:33Z</dcterms:modified>
</cp:coreProperties>
</file>