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256" r:id="rId2"/>
    <p:sldId id="257" r:id="rId3"/>
  </p:sldIdLst>
  <p:sldSz cx="10080625" cy="7559675"/>
  <p:notesSz cx="7772400" cy="10058400"/>
  <p:defaultTextStyle>
    <a:defPPr>
      <a:defRPr lang="en-GB"/>
    </a:defPPr>
    <a:lvl1pPr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5pPr>
    <a:lvl6pPr marL="2286000" algn="l" defTabSz="457200" rtl="0" eaLnBrk="1" latinLnBrk="0" hangingPunct="1">
      <a:defRPr sz="2400" kern="1200">
        <a:solidFill>
          <a:schemeClr val="tx1"/>
        </a:solidFill>
        <a:latin typeface="Times New Roman" charset="0"/>
        <a:ea typeface="ＭＳ Ｐゴシック" charset="0"/>
        <a:cs typeface="+mn-cs"/>
      </a:defRPr>
    </a:lvl6pPr>
    <a:lvl7pPr marL="2743200" algn="l" defTabSz="457200" rtl="0" eaLnBrk="1" latinLnBrk="0" hangingPunct="1">
      <a:defRPr sz="2400" kern="1200">
        <a:solidFill>
          <a:schemeClr val="tx1"/>
        </a:solidFill>
        <a:latin typeface="Times New Roman" charset="0"/>
        <a:ea typeface="ＭＳ Ｐゴシック" charset="0"/>
        <a:cs typeface="+mn-cs"/>
      </a:defRPr>
    </a:lvl7pPr>
    <a:lvl8pPr marL="3200400" algn="l" defTabSz="457200" rtl="0" eaLnBrk="1" latinLnBrk="0" hangingPunct="1">
      <a:defRPr sz="2400" kern="1200">
        <a:solidFill>
          <a:schemeClr val="tx1"/>
        </a:solidFill>
        <a:latin typeface="Times New Roman" charset="0"/>
        <a:ea typeface="ＭＳ Ｐゴシック" charset="0"/>
        <a:cs typeface="+mn-cs"/>
      </a:defRPr>
    </a:lvl8pPr>
    <a:lvl9pPr marL="3657600" algn="l" defTabSz="457200" rtl="0" eaLnBrk="1" latinLnBrk="0" hangingPunct="1">
      <a:defRPr sz="24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97" d="100"/>
          <a:sy n="97" d="100"/>
        </p:scale>
        <p:origin x="-1704" y="-104"/>
      </p:cViewPr>
      <p:guideLst>
        <p:guide orient="horz" pos="4493"/>
        <p:guide orient="horz" pos="269"/>
        <p:guide orient="horz" pos="701"/>
        <p:guide orient="horz" pos="2573"/>
        <p:guide pos="487"/>
        <p:guide pos="6103"/>
        <p:guide pos="3175"/>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0" name="Text Box 2"/>
          <p:cNvSpPr txBox="1">
            <a:spLocks noGrp="1" noChangeArrowheads="1"/>
          </p:cNvSpPr>
          <p:nvPr>
            <p:ph type="body" idx="1"/>
          </p:nvPr>
        </p:nvSpPr>
        <p:spPr bwMode="auto">
          <a:xfrm>
            <a:off x="1185863" y="4787900"/>
            <a:ext cx="5407025" cy="382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endParaRPr lang="en-US"/>
          </a:p>
        </p:txBody>
      </p:sp>
    </p:spTree>
    <p:extLst>
      <p:ext uri="{BB962C8B-B14F-4D97-AF65-F5344CB8AC3E}">
        <p14:creationId xmlns:p14="http://schemas.microsoft.com/office/powerpoint/2010/main" val="643747580"/>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1pPr>
    <a:lvl2pPr marL="742950" indent="-28575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2pPr>
    <a:lvl3pPr marL="11430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3pPr>
    <a:lvl4pPr marL="16002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4pPr>
    <a:lvl5pPr marL="20574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Rectangle 1"/>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4098" name="Text Box 2"/>
          <p:cNvSpPr txBox="1">
            <a:spLocks noGrp="1" noChangeArrowheads="1"/>
          </p:cNvSpPr>
          <p:nvPr>
            <p:ph type="body" idx="1"/>
          </p:nvPr>
        </p:nvSpPr>
        <p:spPr bwMode="auto">
          <a:xfrm>
            <a:off x="1185863" y="4787900"/>
            <a:ext cx="5407025" cy="38274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2"/>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ma14:placeholderFlag xmlns:ma14="http://schemas.microsoft.com/office/mac/drawingml/2011/main" val="1"/>
            </a:ext>
          </a:extLst>
        </p:spPr>
      </p:sp>
      <p:sp>
        <p:nvSpPr>
          <p:cNvPr id="6147" name="Text Box 3"/>
          <p:cNvSpPr txBox="1">
            <a:spLocks noGrp="1" noChangeArrowheads="1"/>
          </p:cNvSpPr>
          <p:nvPr>
            <p:ph type="body" idx="1"/>
          </p:nvPr>
        </p:nvSpPr>
        <p:spPr>
          <a:xfrm>
            <a:off x="1185863" y="4787900"/>
            <a:ext cx="5407025" cy="3827463"/>
          </a:xfrm>
          <a:noFill/>
          <a:ln/>
          <a:extLst>
            <a:ext uri="{FAA26D3D-D897-4be2-8F04-BA451C77F1D7}">
              <ma14:placeholderFlag xmlns:ma14="http://schemas.microsoft.com/office/mac/drawingml/2011/main" val="1"/>
            </a:ext>
          </a:extLst>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33917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45352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4550" y="627063"/>
            <a:ext cx="2151063" cy="6235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9775" y="627063"/>
            <a:ext cx="6302375" cy="6235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74775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1019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269165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9775" y="2101850"/>
            <a:ext cx="4225925" cy="476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8100" y="2101850"/>
            <a:ext cx="4227513" cy="476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28141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41015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64543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54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40923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104834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9775" y="627063"/>
            <a:ext cx="8605838" cy="1260475"/>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739775" y="2101850"/>
            <a:ext cx="8605838" cy="4760913"/>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fontAlgn="base" hangingPunct="0">
        <a:lnSpc>
          <a:spcPct val="97000"/>
        </a:lnSpc>
        <a:spcBef>
          <a:spcPct val="0"/>
        </a:spcBef>
        <a:spcAft>
          <a:spcPct val="0"/>
        </a:spcAft>
        <a:buClr>
          <a:srgbClr val="FFFFFF"/>
        </a:buClr>
        <a:buSzPct val="45000"/>
        <a:buFont typeface="StarSymbol" charset="0"/>
        <a:defRPr sz="2800" b="1">
          <a:solidFill>
            <a:srgbClr val="FFFFFF"/>
          </a:solidFill>
          <a:latin typeface="+mj-lt"/>
          <a:ea typeface="+mj-ea"/>
          <a:cs typeface="+mj-cs"/>
        </a:defRPr>
      </a:lvl1pPr>
      <a:lvl2pPr marL="4318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2pPr>
      <a:lvl3pPr marL="6477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3pPr>
      <a:lvl4pPr marL="8636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4pPr>
      <a:lvl5pPr marL="10795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5pPr>
      <a:lvl6pPr marL="15367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6pPr>
      <a:lvl7pPr marL="19939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7pPr>
      <a:lvl8pPr marL="24511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8pPr>
      <a:lvl9pPr marL="29083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9pPr>
    </p:titleStyle>
    <p:bodyStyle>
      <a:lvl1pPr marL="431800" indent="-323850" algn="l" defTabSz="457200" rtl="0" fontAlgn="base" hangingPunct="0">
        <a:lnSpc>
          <a:spcPct val="97000"/>
        </a:lnSpc>
        <a:spcBef>
          <a:spcPct val="0"/>
        </a:spcBef>
        <a:spcAft>
          <a:spcPts val="888"/>
        </a:spcAft>
        <a:buClr>
          <a:srgbClr val="FFFFFF"/>
        </a:buClr>
        <a:buSzPct val="100000"/>
        <a:buFont typeface="Arial" charset="0"/>
        <a:buChar char="•"/>
        <a:defRPr sz="2000">
          <a:solidFill>
            <a:srgbClr val="FFFFFF"/>
          </a:solidFill>
          <a:latin typeface="+mn-lt"/>
          <a:ea typeface="+mn-ea"/>
          <a:cs typeface="+mn-cs"/>
        </a:defRPr>
      </a:lvl1pPr>
      <a:lvl2pPr marL="863600" indent="-287338" algn="l" defTabSz="457200" rtl="0" fontAlgn="base" hangingPunct="0">
        <a:lnSpc>
          <a:spcPct val="97000"/>
        </a:lnSpc>
        <a:spcBef>
          <a:spcPct val="0"/>
        </a:spcBef>
        <a:spcAft>
          <a:spcPts val="1138"/>
        </a:spcAft>
        <a:buClr>
          <a:srgbClr val="FFFFFF"/>
        </a:buClr>
        <a:buSzPct val="75000"/>
        <a:buFont typeface="StarSymbol" charset="0"/>
        <a:buChar char="–"/>
        <a:defRPr sz="2600">
          <a:solidFill>
            <a:srgbClr val="FFFFFF"/>
          </a:solidFill>
          <a:latin typeface="+mn-lt"/>
          <a:ea typeface="+mn-ea"/>
        </a:defRPr>
      </a:lvl2pPr>
      <a:lvl3pPr marL="1295400" indent="-215900" algn="l" defTabSz="457200" rtl="0" fontAlgn="base" hangingPunct="0">
        <a:lnSpc>
          <a:spcPct val="97000"/>
        </a:lnSpc>
        <a:spcBef>
          <a:spcPct val="0"/>
        </a:spcBef>
        <a:spcAft>
          <a:spcPts val="850"/>
        </a:spcAft>
        <a:buClr>
          <a:srgbClr val="FFFFFF"/>
        </a:buClr>
        <a:buSzPct val="45000"/>
        <a:buFont typeface="StarSymbol" charset="0"/>
        <a:buChar char="●"/>
        <a:defRPr sz="2400">
          <a:solidFill>
            <a:srgbClr val="FFFFFF"/>
          </a:solidFill>
          <a:latin typeface="+mn-lt"/>
          <a:ea typeface="+mn-ea"/>
        </a:defRPr>
      </a:lvl3pPr>
      <a:lvl4pPr marL="1727200" indent="-215900" algn="l" defTabSz="457200" rtl="0" fontAlgn="base" hangingPunct="0">
        <a:lnSpc>
          <a:spcPct val="97000"/>
        </a:lnSpc>
        <a:spcBef>
          <a:spcPct val="0"/>
        </a:spcBef>
        <a:spcAft>
          <a:spcPts val="575"/>
        </a:spcAft>
        <a:buClr>
          <a:srgbClr val="FFFFFF"/>
        </a:buClr>
        <a:buSzPct val="75000"/>
        <a:buFont typeface="StarSymbol" charset="0"/>
        <a:buChar char="–"/>
        <a:defRPr sz="2000">
          <a:solidFill>
            <a:srgbClr val="FFFFFF"/>
          </a:solidFill>
          <a:latin typeface="+mn-lt"/>
          <a:ea typeface="+mn-ea"/>
        </a:defRPr>
      </a:lvl4pPr>
      <a:lvl5pPr marL="21590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5pPr>
      <a:lvl6pPr marL="26162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6pPr>
      <a:lvl7pPr marL="30734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7pPr>
      <a:lvl8pPr marL="35306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8pPr>
      <a:lvl9pPr marL="39878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e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ext Box 1"/>
          <p:cNvSpPr txBox="1">
            <a:spLocks noChangeArrowheads="1"/>
          </p:cNvSpPr>
          <p:nvPr/>
        </p:nvSpPr>
        <p:spPr bwMode="auto">
          <a:xfrm>
            <a:off x="179388" y="346075"/>
            <a:ext cx="9717087"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algn="ctr" eaLnBrk="1">
              <a:lnSpc>
                <a:spcPct val="97000"/>
              </a:lnSpc>
              <a:buSzPct val="45000"/>
              <a:buFont typeface="StarSymbol" charset="0"/>
              <a:buNone/>
            </a:pPr>
            <a:r>
              <a:rPr lang="en-GB" b="1">
                <a:solidFill>
                  <a:srgbClr val="FFFFFF"/>
                </a:solidFill>
                <a:latin typeface="Arial" charset="0"/>
              </a:rPr>
              <a:t>Image Challenge</a:t>
            </a:r>
          </a:p>
        </p:txBody>
      </p:sp>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4225" y="6846888"/>
            <a:ext cx="2630488" cy="4381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sp>
        <p:nvSpPr>
          <p:cNvPr id="3080" name="Text Box 8"/>
          <p:cNvSpPr txBox="1">
            <a:spLocks noChangeArrowheads="1"/>
          </p:cNvSpPr>
          <p:nvPr/>
        </p:nvSpPr>
        <p:spPr bwMode="auto">
          <a:xfrm>
            <a:off x="773113" y="4362450"/>
            <a:ext cx="8915400" cy="170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buSzPct val="45000"/>
              <a:buFont typeface="StarSymbol" charset="0"/>
              <a:buNone/>
            </a:pPr>
            <a:r>
              <a:rPr lang="en-GB" sz="1600" b="1">
                <a:solidFill>
                  <a:schemeClr val="bg1"/>
                </a:solidFill>
                <a:latin typeface="Arial" charset="0"/>
              </a:rPr>
              <a:t>A 26-year-old man presented with sudden onset of severe pain in the legs and inability to move the left leg. On physical examination, he had complete loss of motor function in the left leg. Bedside ultrasonographic examination with color Doppler showed no blood flow in the distal aorta. Computed tomographic angiography of the abdomen revealed a saddle embolus at the aortoiliac junction (left). Emergency aortoiliac embolectomy was performed, and a gelatinous mass was removed. A subsequent transthoracic echocardiogram identified a heterogeneous mass in the left atrium (middle). On hospital day 2, cardiothoracic surgery was performed to remove the left atrial mass, and a villous, friable lesion was excised (right). Histopathology of the cardiac mass showed abundant mucopolysaccharide matrix with scattered nests of lepidic cells. What is the diagnosis?</a:t>
            </a:r>
          </a:p>
          <a:p>
            <a:pPr eaLnBrk="1">
              <a:buSzPct val="45000"/>
              <a:buFont typeface="StarSymbol" charset="0"/>
              <a:buNone/>
            </a:pPr>
            <a:endParaRPr lang="en-GB" sz="1600" b="1">
              <a:solidFill>
                <a:schemeClr val="bg1"/>
              </a:solidFill>
              <a:latin typeface="Arial" charset="0"/>
            </a:endParaRPr>
          </a:p>
          <a:p>
            <a:pPr eaLnBrk="1">
              <a:buSzPct val="45000"/>
              <a:buFont typeface="StarSymbol" charset="0"/>
              <a:buNone/>
            </a:pPr>
            <a:r>
              <a:rPr lang="en-GB" sz="1600" b="1">
                <a:solidFill>
                  <a:schemeClr val="bg1"/>
                </a:solidFill>
                <a:latin typeface="Arial" charset="0"/>
              </a:rPr>
              <a:t>1. Cardiac myxoma </a:t>
            </a:r>
          </a:p>
          <a:p>
            <a:pPr eaLnBrk="1">
              <a:buSzPct val="45000"/>
              <a:buFont typeface="StarSymbol" charset="0"/>
              <a:buNone/>
            </a:pPr>
            <a:r>
              <a:rPr lang="en-GB" sz="1600" b="1">
                <a:solidFill>
                  <a:schemeClr val="bg1"/>
                </a:solidFill>
                <a:latin typeface="Arial" charset="0"/>
              </a:rPr>
              <a:t>2. Cardiac sarcoma</a:t>
            </a:r>
          </a:p>
          <a:p>
            <a:pPr eaLnBrk="1">
              <a:buSzPct val="45000"/>
              <a:buFont typeface="StarSymbol" charset="0"/>
              <a:buNone/>
            </a:pPr>
            <a:r>
              <a:rPr lang="en-GB" sz="1600" b="1">
                <a:solidFill>
                  <a:schemeClr val="bg1"/>
                </a:solidFill>
                <a:latin typeface="Arial" charset="0"/>
              </a:rPr>
              <a:t>3. Intracardiac thrombus </a:t>
            </a:r>
          </a:p>
          <a:p>
            <a:pPr eaLnBrk="1">
              <a:buSzPct val="45000"/>
              <a:buFont typeface="StarSymbol" charset="0"/>
              <a:buNone/>
            </a:pPr>
            <a:r>
              <a:rPr lang="en-GB" sz="1600" b="1">
                <a:solidFill>
                  <a:schemeClr val="bg1"/>
                </a:solidFill>
                <a:latin typeface="Arial" charset="0"/>
              </a:rPr>
              <a:t>4. Marantic endocarditis</a:t>
            </a:r>
          </a:p>
          <a:p>
            <a:pPr eaLnBrk="1">
              <a:buSzPct val="45000"/>
              <a:buFont typeface="StarSymbol" charset="0"/>
              <a:buNone/>
            </a:pPr>
            <a:r>
              <a:rPr lang="en-GB" sz="1600" b="1">
                <a:solidFill>
                  <a:schemeClr val="bg1"/>
                </a:solidFill>
                <a:latin typeface="Arial" charset="0"/>
              </a:rPr>
              <a:t>5. Papillary fibroelastoma </a:t>
            </a:r>
          </a:p>
        </p:txBody>
      </p:sp>
      <p:sp>
        <p:nvSpPr>
          <p:cNvPr id="3084" name="Rectangle 12"/>
          <p:cNvSpPr>
            <a:spLocks noChangeArrowheads="1"/>
          </p:cNvSpPr>
          <p:nvPr/>
        </p:nvSpPr>
        <p:spPr bwMode="auto">
          <a:xfrm>
            <a:off x="392113" y="4322763"/>
            <a:ext cx="411162" cy="3381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GB" sz="1600" b="1">
                <a:solidFill>
                  <a:schemeClr val="bg1"/>
                </a:solidFill>
                <a:latin typeface="Arial" charset="0"/>
              </a:rPr>
              <a:t>Q:</a:t>
            </a:r>
          </a:p>
        </p:txBody>
      </p:sp>
      <p:pic>
        <p:nvPicPr>
          <p:cNvPr id="3089" name="Picture 17" descr="whiteSquar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1485" y="1212120"/>
            <a:ext cx="8677656" cy="2670048"/>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 Box 4"/>
          <p:cNvSpPr txBox="1">
            <a:spLocks noChangeArrowheads="1"/>
          </p:cNvSpPr>
          <p:nvPr/>
        </p:nvSpPr>
        <p:spPr bwMode="auto">
          <a:xfrm>
            <a:off x="493713" y="2332038"/>
            <a:ext cx="9220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buSzPct val="45000"/>
              <a:buFont typeface="StarSymbol" charset="0"/>
              <a:buNone/>
            </a:pPr>
            <a:r>
              <a:rPr lang="en-GB" sz="1600" b="1">
                <a:solidFill>
                  <a:schemeClr val="bg1"/>
                </a:solidFill>
                <a:latin typeface="Arial" charset="0"/>
              </a:rPr>
              <a:t>Answer:</a:t>
            </a:r>
          </a:p>
        </p:txBody>
      </p:sp>
      <p:sp>
        <p:nvSpPr>
          <p:cNvPr id="5128" name="Text Box 8"/>
          <p:cNvSpPr txBox="1">
            <a:spLocks noChangeArrowheads="1"/>
          </p:cNvSpPr>
          <p:nvPr/>
        </p:nvSpPr>
        <p:spPr bwMode="auto">
          <a:xfrm>
            <a:off x="179388" y="346075"/>
            <a:ext cx="9717087"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algn="ctr" eaLnBrk="1">
              <a:lnSpc>
                <a:spcPct val="97000"/>
              </a:lnSpc>
              <a:buSzPct val="45000"/>
              <a:buFont typeface="StarSymbol" charset="0"/>
              <a:buNone/>
            </a:pPr>
            <a:r>
              <a:rPr lang="en-GB" b="1">
                <a:solidFill>
                  <a:srgbClr val="FFFFFF"/>
                </a:solidFill>
                <a:latin typeface="Arial" charset="0"/>
              </a:rPr>
              <a:t>Image Challenge</a:t>
            </a:r>
          </a:p>
        </p:txBody>
      </p:sp>
      <p:sp>
        <p:nvSpPr>
          <p:cNvPr id="5130" name="Text Box 10"/>
          <p:cNvSpPr txBox="1">
            <a:spLocks noChangeArrowheads="1"/>
          </p:cNvSpPr>
          <p:nvPr/>
        </p:nvSpPr>
        <p:spPr bwMode="auto">
          <a:xfrm>
            <a:off x="773113" y="1100138"/>
            <a:ext cx="8915400"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lnSpc>
                <a:spcPct val="97000"/>
              </a:lnSpc>
              <a:buSzPct val="45000"/>
              <a:buFont typeface="StarSymbol" charset="0"/>
              <a:buNone/>
            </a:pPr>
            <a:r>
              <a:rPr lang="en-GB" sz="1600" b="1">
                <a:solidFill>
                  <a:schemeClr val="bg1"/>
                </a:solidFill>
                <a:latin typeface="Arial" charset="0"/>
              </a:rPr>
              <a:t>A 26-year-old man presented with sudden onset of severe pain in the legs and inability to move the left leg. On physical examination, he had complete loss of motor function in the left leg. Bedside ultrasonographic examination with color Doppler showed no blood flow in the distal aorta. Computed tomographic angiography of the abdomen revealed a saddle embolus at the aortoiliac junction (left). Emergency aortoiliac embolectomy was performed, and a gelatinous mass was removed. A subsequent transthoracic echocardiogram identified a heterogeneous mass in the left atrium (middle). On hospital day 2, cardiothoracic surgery was performed to remove the left atrial mass, and a villous, friable lesion was excised (right). Histopathology of the cardiac mass showed abundant mucopolysaccharide matrix with scattered nests of lepidic cells. What is the diagnosis?</a:t>
            </a:r>
            <a:r>
              <a:rPr lang="en-GB" sz="1600">
                <a:solidFill>
                  <a:schemeClr val="bg1"/>
                </a:solidFill>
                <a:latin typeface="Arial" charset="0"/>
              </a:rPr>
              <a:t/>
            </a:r>
          </a:p>
        </p:txBody>
      </p:sp>
      <p:sp>
        <p:nvSpPr>
          <p:cNvPr id="5131" name="Rectangle 11"/>
          <p:cNvSpPr>
            <a:spLocks noChangeArrowheads="1"/>
          </p:cNvSpPr>
          <p:nvPr/>
        </p:nvSpPr>
        <p:spPr bwMode="auto">
          <a:xfrm>
            <a:off x="392113" y="1036638"/>
            <a:ext cx="411162" cy="3381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GB" sz="1600" b="1">
                <a:solidFill>
                  <a:schemeClr val="bg1"/>
                </a:solidFill>
                <a:latin typeface="Arial" charset="0"/>
              </a:rPr>
              <a:t>Q:</a:t>
            </a:r>
          </a:p>
        </p:txBody>
      </p:sp>
      <p:sp>
        <p:nvSpPr>
          <p:cNvPr id="5133" name="Rectangle 13"/>
          <p:cNvSpPr>
            <a:spLocks noChangeArrowheads="1"/>
          </p:cNvSpPr>
          <p:nvPr/>
        </p:nvSpPr>
        <p:spPr bwMode="auto">
          <a:xfrm>
            <a:off x="696913" y="2713038"/>
            <a:ext cx="8610600" cy="20145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a:buSzPct val="45000"/>
              <a:buFont typeface="StarSymbol" charset="0"/>
              <a:buNone/>
            </a:pPr>
            <a:r>
              <a:rPr lang="en-GB" sz="1600" b="1">
                <a:solidFill>
                  <a:schemeClr val="bg1"/>
                </a:solidFill>
                <a:latin typeface="Arial" charset="0"/>
              </a:rPr>
              <a:t>Cardiac myxoma </a:t>
            </a:r>
          </a:p>
          <a:p>
            <a:pPr eaLnBrk="1">
              <a:buSzPct val="45000"/>
              <a:buFont typeface="StarSymbol" charset="0"/>
              <a:buNone/>
            </a:pPr>
            <a:endParaRPr lang="en-GB" sz="1600" b="1">
              <a:solidFill>
                <a:schemeClr val="bg1"/>
              </a:solidFill>
              <a:latin typeface="Arial" charset="0"/>
            </a:endParaRPr>
          </a:p>
          <a:p>
            <a:pPr eaLnBrk="1">
              <a:buSzPct val="45000"/>
              <a:buFont typeface="StarSymbol" charset="0"/>
              <a:buNone/>
            </a:pPr>
            <a:r>
              <a:rPr lang="en-GB" sz="1600">
                <a:solidFill>
                  <a:schemeClr val="bg1"/>
                </a:solidFill>
                <a:latin typeface="Arial" charset="0"/>
              </a:rPr>
              <a:t>Findings were consistent with a cardiac myxoma. A final diagnosis of acute abdominal aortic occlusion due to embolism of a left atrial myxoma was made. Genetic testing for the Carney complex, an inherited cancer syndrome associated with cardiac myxomas, was ordered but was not completed by the patient. </a:t>
            </a:r>
          </a:p>
          <a:p>
            <a:pPr eaLnBrk="1">
              <a:buSzPct val="45000"/>
              <a:buFont typeface="StarSymbol" charset="0"/>
              <a:buNone/>
            </a:pPr>
            <a:endParaRPr lang="en-GB" sz="1600">
              <a:solidFill>
                <a:schemeClr val="bg1"/>
              </a:solidFill>
              <a:latin typeface="Arial" charset="0"/>
            </a:endParaRPr>
          </a:p>
          <a:p>
            <a:pPr eaLnBrk="1">
              <a:buSzPct val="45000"/>
              <a:buFont typeface="StarSymbol" charset="0"/>
              <a:buNone/>
            </a:pPr>
            <a:r>
              <a:rPr lang="en-GB" sz="1400" i="1">
                <a:solidFill>
                  <a:schemeClr val="bg1"/>
                </a:solidFill>
                <a:latin typeface="Arial" charset="0"/>
              </a:rPr>
              <a:t/>
            </a:r>
            <a:endParaRPr lang="en-GB" sz="1400" i="1">
              <a:solidFill>
                <a:schemeClr val="hlink"/>
              </a:solidFill>
              <a:latin typeface="Arial" charset="0"/>
            </a:endParaRPr>
          </a:p>
        </p:txBody>
      </p:sp>
      <p:pic>
        <p:nvPicPr>
          <p:cNvPr id="5134"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4225" y="6846888"/>
            <a:ext cx="2630488" cy="4381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effectLst/>
            <a:latin typeface="Times New Roman" charset="0"/>
            <a:ea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effectLst/>
            <a:latin typeface="Times New Roman" charset="0"/>
            <a:ea typeface="ＭＳ Ｐゴシック"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332</TotalTime>
  <Words>153</Words>
  <Application>Microsoft Macintosh PowerPoint</Application>
  <PresentationFormat>Custom</PresentationFormat>
  <Paragraphs>16</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cp:lastModifiedBy>Danny Sinang</cp:lastModifiedBy>
  <cp:revision>27</cp:revision>
  <dcterms:modified xsi:type="dcterms:W3CDTF">2015-03-18T19:10:33Z</dcterms:modified>
</cp:coreProperties>
</file>