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7" d="100"/>
          <a:sy n="97" d="100"/>
        </p:scale>
        <p:origin x="-1704" y="-104"/>
      </p:cViewPr>
      <p:guideLst>
        <p:guide orient="horz" pos="4493"/>
        <p:guide orient="horz" pos="269"/>
        <p:guide orient="horz" pos="701"/>
        <p:guide orient="horz" pos="2573"/>
        <p:guide pos="487"/>
        <p:guide pos="6103"/>
        <p:guide pos="3175"/>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0" name="Text Box 2"/>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6437475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Text Box 2"/>
          <p:cNvSpPr txBox="1">
            <a:spLocks noGrp="1" noChangeArrowheads="1"/>
          </p:cNvSpPr>
          <p:nvPr>
            <p:ph type="body" idx="1"/>
          </p:nvPr>
        </p:nvSpPr>
        <p:spPr bwMode="auto">
          <a:xfrm>
            <a:off x="1185863" y="4787900"/>
            <a:ext cx="5407025" cy="3827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147" name="Text Box 3"/>
          <p:cNvSpPr txBox="1">
            <a:spLocks noGrp="1" noChangeArrowheads="1"/>
          </p:cNvSpPr>
          <p:nvPr>
            <p:ph type="body" idx="1"/>
          </p:nvPr>
        </p:nvSpPr>
        <p:spPr>
          <a:xfrm>
            <a:off x="1185863" y="4787900"/>
            <a:ext cx="5407025" cy="3827463"/>
          </a:xfrm>
          <a:noFill/>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91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535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77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1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16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14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01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45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5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09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048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80" name="Text Box 8"/>
          <p:cNvSpPr txBox="1">
            <a:spLocks noChangeArrowheads="1"/>
          </p:cNvSpPr>
          <p:nvPr/>
        </p:nvSpPr>
        <p:spPr bwMode="auto">
          <a:xfrm>
            <a:off x="773113" y="4362450"/>
            <a:ext cx="8915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 previously healthy, full-term, 2-month-old boy was brought to the dermatology clinic with a 2-week history of annular plaques with edematous borders and central crusting on the face, scalp, and trunk. Results of a complete blood count and comprehensive metabolic panel were normal. Examination of a skin-biopsy sample obtained from the baby’s right forehead showed vacuolar interface dermatitis and perivascular and periadnexal lymphocytic infiltrates. Which of the following is the most likely underlying cause of this baby’s findings?
</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b="1">
                <a:solidFill>
                  <a:schemeClr val="bg1"/>
                </a:solidFill>
                <a:latin typeface="Arial" charset="0"/>
              </a:rPr>
              <a:t>1. Cutaneous Langerhans cell histiocytosis</a:t>
            </a:r>
          </a:p>
          <a:p>
            <a:pPr eaLnBrk="1">
              <a:buSzPct val="45000"/>
              <a:buFont typeface="StarSymbol" charset="0"/>
              <a:buNone/>
            </a:pPr>
            <a:r>
              <a:rPr lang="en-GB" sz="1600" b="1">
                <a:solidFill>
                  <a:schemeClr val="bg1"/>
                </a:solidFill>
                <a:latin typeface="Arial" charset="0"/>
              </a:rPr>
              <a:t>2. Impetigo</a:t>
            </a:r>
          </a:p>
          <a:p>
            <a:pPr eaLnBrk="1">
              <a:buSzPct val="45000"/>
              <a:buFont typeface="StarSymbol" charset="0"/>
              <a:buNone/>
            </a:pPr>
            <a:r>
              <a:rPr lang="en-GB" sz="1600" b="1">
                <a:solidFill>
                  <a:schemeClr val="bg1"/>
                </a:solidFill>
                <a:latin typeface="Arial" charset="0"/>
              </a:rPr>
              <a:t>3. Milia</a:t>
            </a:r>
          </a:p>
          <a:p>
            <a:pPr eaLnBrk="1">
              <a:buSzPct val="45000"/>
              <a:buFont typeface="StarSymbol" charset="0"/>
              <a:buNone/>
            </a:pPr>
            <a:r>
              <a:rPr lang="en-GB" sz="1600" b="1">
                <a:solidFill>
                  <a:schemeClr val="bg1"/>
                </a:solidFill>
                <a:latin typeface="Arial" charset="0"/>
              </a:rPr>
              <a:t>4. Neonatal lupus erythematosus</a:t>
            </a:r>
          </a:p>
          <a:p>
            <a:pPr eaLnBrk="1">
              <a:buSzPct val="45000"/>
              <a:buFont typeface="StarSymbol" charset="0"/>
              <a:buNone/>
            </a:pPr>
            <a:r>
              <a:rPr lang="en-GB" sz="1600" b="1">
                <a:solidFill>
                  <a:schemeClr val="bg1"/>
                </a:solidFill>
                <a:latin typeface="Arial" charset="0"/>
              </a:rPr>
              <a:t>5. Tinea corporis</a:t>
            </a:r>
          </a:p>
        </p:txBody>
      </p:sp>
      <p:sp>
        <p:nvSpPr>
          <p:cNvPr id="3084" name="Rectangle 12"/>
          <p:cNvSpPr>
            <a:spLocks noChangeArrowheads="1"/>
          </p:cNvSpPr>
          <p:nvPr/>
        </p:nvSpPr>
        <p:spPr bwMode="auto">
          <a:xfrm>
            <a:off x="392113" y="4322763"/>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pic>
        <p:nvPicPr>
          <p:cNvPr id="3089" name="Picture 17" descr="whiteSquar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873" y="901224"/>
            <a:ext cx="4754880" cy="329184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93713" y="2332038"/>
            <a:ext cx="922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Answer:</a:t>
            </a:r>
          </a:p>
        </p:txBody>
      </p:sp>
      <p:sp>
        <p:nvSpPr>
          <p:cNvPr id="5128" name="Text Box 8"/>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sp>
        <p:nvSpPr>
          <p:cNvPr id="5130" name="Text Box 10"/>
          <p:cNvSpPr txBox="1">
            <a:spLocks noChangeArrowheads="1"/>
          </p:cNvSpPr>
          <p:nvPr/>
        </p:nvSpPr>
        <p:spPr bwMode="auto">
          <a:xfrm>
            <a:off x="773113" y="1100138"/>
            <a:ext cx="89154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lnSpc>
                <a:spcPct val="97000"/>
              </a:lnSpc>
              <a:buSzPct val="45000"/>
              <a:buFont typeface="StarSymbol" charset="0"/>
              <a:buNone/>
            </a:pPr>
            <a:r>
              <a:rPr lang="en-GB" sz="1600" b="1">
                <a:solidFill>
                  <a:schemeClr val="bg1"/>
                </a:solidFill>
                <a:latin typeface="Arial" charset="0"/>
              </a:rPr>
              <a:t>A previously healthy, full-term, 2-month-old boy was brought to the dermatology clinic with a 2-week history of annular plaques with edematous borders and central crusting on the face, scalp, and trunk. Results of a complete blood count and comprehensive metabolic panel were normal. Examination of a skin-biopsy sample obtained from the baby’s right forehead showed vacuolar interface dermatitis and perivascular and periadnexal lymphocytic infiltrates. Which of the following is the most likely underlying cause of this baby’s findings?
</a:t>
            </a:r>
            <a:r>
              <a:rPr lang="en-GB" sz="1600">
                <a:solidFill>
                  <a:schemeClr val="bg1"/>
                </a:solidFill>
                <a:latin typeface="Arial" charset="0"/>
              </a:rPr>
              <a:t/>
            </a:r>
          </a:p>
        </p:txBody>
      </p:sp>
      <p:sp>
        <p:nvSpPr>
          <p:cNvPr id="5131" name="Rectangle 11"/>
          <p:cNvSpPr>
            <a:spLocks noChangeArrowheads="1"/>
          </p:cNvSpPr>
          <p:nvPr/>
        </p:nvSpPr>
        <p:spPr bwMode="auto">
          <a:xfrm>
            <a:off x="392113" y="1036638"/>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sp>
        <p:nvSpPr>
          <p:cNvPr id="5133" name="Rectangle 13"/>
          <p:cNvSpPr>
            <a:spLocks noChangeArrowheads="1"/>
          </p:cNvSpPr>
          <p:nvPr/>
        </p:nvSpPr>
        <p:spPr bwMode="auto">
          <a:xfrm>
            <a:off x="696913" y="2713038"/>
            <a:ext cx="8610600" cy="2014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a:buSzPct val="45000"/>
              <a:buFont typeface="StarSymbol" charset="0"/>
              <a:buNone/>
            </a:pPr>
            <a:r>
              <a:rPr lang="en-GB" sz="1600" b="1">
                <a:solidFill>
                  <a:schemeClr val="bg1"/>
                </a:solidFill>
                <a:latin typeface="Arial" charset="0"/>
              </a:rPr>
              <a:t>Neonatal lupus erythematosus</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a:solidFill>
                  <a:schemeClr val="bg1"/>
                </a:solidFill>
                <a:latin typeface="Arial" charset="0"/>
              </a:rPr>
              <a:t>Anti-Ro and anti-La antibodies were positive in both the infant and the mother, the latter of whom was asymptomatic and had no history of autoimmune disease. Neonatal lupus results from the passive transfer of maternal anti-Ro and anti-La across the placenta. The associated rash may be present at birth but more often appears several weeks later, after the infant has been exposed to the sun, and is self-limited in nature. </a:t>
            </a:r>
          </a:p>
          <a:p>
            <a:pPr eaLnBrk="1">
              <a:buSzPct val="45000"/>
              <a:buFont typeface="StarSymbol" charset="0"/>
              <a:buNone/>
            </a:pPr>
            <a:endParaRPr lang="en-GB" sz="1600">
              <a:solidFill>
                <a:schemeClr val="bg1"/>
              </a:solidFill>
              <a:latin typeface="Arial" charset="0"/>
            </a:endParaRPr>
          </a:p>
          <a:p>
            <a:pPr eaLnBrk="1">
              <a:buSzPct val="45000"/>
              <a:buFont typeface="StarSymbol" charset="0"/>
              <a:buNone/>
            </a:pPr>
            <a:r>
              <a:rPr lang="en-GB" sz="1400" i="1">
                <a:solidFill>
                  <a:schemeClr val="bg1"/>
                </a:solidFill>
                <a:latin typeface="Arial" charset="0"/>
              </a:rPr>
              <a:t/>
            </a:r>
            <a:endParaRPr lang="en-GB" sz="1400" i="1">
              <a:solidFill>
                <a:schemeClr val="hlink"/>
              </a:solidFill>
              <a:latin typeface="Arial" charset="0"/>
            </a:endParaRP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153</Words>
  <Application>Microsoft Macintosh PowerPoint</Application>
  <PresentationFormat>Custom</PresentationFormat>
  <Paragraphs>16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Danny Sinang</cp:lastModifiedBy>
  <cp:revision>27</cp:revision>
  <dcterms:modified xsi:type="dcterms:W3CDTF">2015-03-18T19:10:33Z</dcterms:modified>
</cp:coreProperties>
</file>