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39-year-old woman with obesity presented to an ophthalmology clinic with a 6-week history of a foreign-body sensation and tearing in both eyes. Symptoms were worse upon awakening. She also reported daytime fatigue, snoring, and difficulty sleeping at night. Ophthalmologic examination and findings with attempted closure of both eyes are shown. What is the most appropriate next step?</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Blepharoplasty</a:t>
            </a:r>
          </a:p>
          <a:p>
            <a:pPr eaLnBrk="1">
              <a:buSzPct val="45000"/>
              <a:buFont typeface="StarSymbol" charset="0"/>
              <a:buNone/>
            </a:pPr>
            <a:r>
              <a:rPr lang="en-GB" sz="1600" b="1">
                <a:solidFill>
                  <a:schemeClr val="bg1"/>
                </a:solidFill>
                <a:latin typeface="Arial" charset="0"/>
              </a:rPr>
              <a:t>2. Computed tomography of the chest to look for a superior sulcus tumor</a:t>
            </a:r>
          </a:p>
          <a:p>
            <a:pPr eaLnBrk="1">
              <a:buSzPct val="45000"/>
              <a:buFont typeface="StarSymbol" charset="0"/>
              <a:buNone/>
            </a:pPr>
            <a:r>
              <a:rPr lang="en-GB" sz="1600" b="1">
                <a:solidFill>
                  <a:schemeClr val="bg1"/>
                </a:solidFill>
                <a:latin typeface="Arial" charset="0"/>
              </a:rPr>
              <a:t>3. Ice pack test</a:t>
            </a:r>
          </a:p>
          <a:p>
            <a:pPr eaLnBrk="1">
              <a:buSzPct val="45000"/>
              <a:buFont typeface="StarSymbol" charset="0"/>
              <a:buNone/>
            </a:pPr>
            <a:r>
              <a:rPr lang="en-GB" sz="1600" b="1">
                <a:solidFill>
                  <a:schemeClr val="bg1"/>
                </a:solidFill>
                <a:latin typeface="Arial" charset="0"/>
              </a:rPr>
              <a:t>4. Referral for a sleep study</a:t>
            </a:r>
          </a:p>
          <a:p>
            <a:pPr eaLnBrk="1">
              <a:buSzPct val="45000"/>
              <a:buFont typeface="StarSymbol" charset="0"/>
              <a:buNone/>
            </a:pPr>
            <a:r>
              <a:rPr lang="en-GB" sz="1600" b="1">
                <a:solidFill>
                  <a:schemeClr val="bg1"/>
                </a:solidFill>
                <a:latin typeface="Arial" charset="0"/>
              </a:rPr>
              <a:t>5. Topical antimicrobials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485" y="1545876"/>
            <a:ext cx="8677656"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39-year-old woman with obesity presented to an ophthalmology clinic with a 6-week history of a foreign-body sensation and tearing in both eyes. Symptoms were worse upon awakening. She also reported daytime fatigue, snoring, and difficulty sleeping at night. Ophthalmologic examination and findings with attempted closure of both eyes are shown. What is the most appropriate next step?</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Referral for a sleep study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Examination showed upper-eyelid eversion with conjunctival hyperemia and incomplete eyelid apposition on attempted closure of both eyes. Manual retraction of the upper eyelids while the patient was looking down showed marked laxity with complete eyelid eversion.  A diagnosis of floppy eyelid syndrome was made. This syndrome is characterized by excessive laxity of the upper eyelids and results in eyelid malposition and chronic irritation of the ocular surface. It is associated with obstructive sleep apnea. The patient was referred for polysomnographic testing, which showed moderate obstructive sleep apnea. The patient was started on nocturnal continuous positive airway pressure, ophthalmic lubricants, and eye patches while sleeping. The eyelid changes subsequently improved.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