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10080625" cy="7559675"/>
  <p:notesSz cx="7772400" cy="10058400"/>
  <p:defaultTextStyle>
    <a:defPPr>
      <a:defRPr lang="en-GB"/>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7" d="100"/>
          <a:sy n="97" d="100"/>
        </p:scale>
        <p:origin x="-1704" y="-104"/>
      </p:cViewPr>
      <p:guideLst>
        <p:guide orient="horz" pos="4493"/>
        <p:guide orient="horz" pos="269"/>
        <p:guide orient="horz" pos="701"/>
        <p:guide orient="horz" pos="2573"/>
        <p:guide pos="487"/>
        <p:guide pos="6103"/>
        <p:guide pos="3175"/>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0" name="Text Box 2"/>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6437475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098" name="Text Box 2"/>
          <p:cNvSpPr txBox="1">
            <a:spLocks noGrp="1" noChangeArrowheads="1"/>
          </p:cNvSpPr>
          <p:nvPr>
            <p:ph type="body" idx="1"/>
          </p:nvPr>
        </p:nvSpPr>
        <p:spPr bwMode="auto">
          <a:xfrm>
            <a:off x="1185863" y="4787900"/>
            <a:ext cx="5407025" cy="3827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6147" name="Text Box 3"/>
          <p:cNvSpPr txBox="1">
            <a:spLocks noGrp="1" noChangeArrowheads="1"/>
          </p:cNvSpPr>
          <p:nvPr>
            <p:ph type="body" idx="1"/>
          </p:nvPr>
        </p:nvSpPr>
        <p:spPr>
          <a:xfrm>
            <a:off x="1185863" y="4787900"/>
            <a:ext cx="5407025" cy="3827463"/>
          </a:xfrm>
          <a:noFill/>
          <a:ln/>
          <a:extLs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391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535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0" y="627063"/>
            <a:ext cx="2151063"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9775" y="627063"/>
            <a:ext cx="6302375"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477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01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6916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101850"/>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8100" y="2101850"/>
            <a:ext cx="42275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814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01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454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75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092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04834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9775" y="627063"/>
            <a:ext cx="8605838" cy="12604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739775" y="2101850"/>
            <a:ext cx="8605838" cy="47609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hangingPunct="0">
        <a:lnSpc>
          <a:spcPct val="97000"/>
        </a:lnSpc>
        <a:spcBef>
          <a:spcPct val="0"/>
        </a:spcBef>
        <a:spcAft>
          <a:spcPct val="0"/>
        </a:spcAft>
        <a:buClr>
          <a:srgbClr val="FFFFFF"/>
        </a:buClr>
        <a:buSzPct val="45000"/>
        <a:buFont typeface="StarSymbol" charset="0"/>
        <a:defRPr sz="2800" b="1">
          <a:solidFill>
            <a:srgbClr val="FFFFFF"/>
          </a:solidFill>
          <a:latin typeface="+mj-lt"/>
          <a:ea typeface="+mj-ea"/>
          <a:cs typeface="+mj-cs"/>
        </a:defRPr>
      </a:lvl1pPr>
      <a:lvl2pPr marL="4318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2pPr>
      <a:lvl3pPr marL="647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3pPr>
      <a:lvl4pPr marL="8636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4pPr>
      <a:lvl5pPr marL="10795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5pPr>
      <a:lvl6pPr marL="1536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6pPr>
      <a:lvl7pPr marL="19939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7pPr>
      <a:lvl8pPr marL="24511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8pPr>
      <a:lvl9pPr marL="29083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charset="0"/>
          <a:ea typeface="ＭＳ Ｐゴシック" charset="0"/>
        </a:defRPr>
      </a:lvl9pPr>
    </p:titleStyle>
    <p:bodyStyle>
      <a:lvl1pPr marL="431800" indent="-323850" algn="l" defTabSz="457200" rtl="0" fontAlgn="base" hangingPunct="0">
        <a:lnSpc>
          <a:spcPct val="97000"/>
        </a:lnSpc>
        <a:spcBef>
          <a:spcPct val="0"/>
        </a:spcBef>
        <a:spcAft>
          <a:spcPts val="888"/>
        </a:spcAft>
        <a:buClr>
          <a:srgbClr val="FFFFFF"/>
        </a:buClr>
        <a:buSzPct val="100000"/>
        <a:buFont typeface="Arial" charset="0"/>
        <a:buChar char="•"/>
        <a:defRPr sz="2000">
          <a:solidFill>
            <a:srgbClr val="FFFFFF"/>
          </a:solidFill>
          <a:latin typeface="+mn-lt"/>
          <a:ea typeface="+mn-ea"/>
          <a:cs typeface="+mn-cs"/>
        </a:defRPr>
      </a:lvl1pPr>
      <a:lvl2pPr marL="863600" indent="-287338" algn="l" defTabSz="457200" rtl="0" fontAlgn="base" hangingPunct="0">
        <a:lnSpc>
          <a:spcPct val="97000"/>
        </a:lnSpc>
        <a:spcBef>
          <a:spcPct val="0"/>
        </a:spcBef>
        <a:spcAft>
          <a:spcPts val="1138"/>
        </a:spcAft>
        <a:buClr>
          <a:srgbClr val="FFFFFF"/>
        </a:buClr>
        <a:buSzPct val="75000"/>
        <a:buFont typeface="StarSymbol" charset="0"/>
        <a:buChar char="–"/>
        <a:defRPr sz="2600">
          <a:solidFill>
            <a:srgbClr val="FFFFFF"/>
          </a:solidFill>
          <a:latin typeface="+mn-lt"/>
          <a:ea typeface="+mn-ea"/>
        </a:defRPr>
      </a:lvl2pPr>
      <a:lvl3pPr marL="1295400" indent="-215900" algn="l" defTabSz="457200" rtl="0" fontAlgn="base" hangingPunct="0">
        <a:lnSpc>
          <a:spcPct val="97000"/>
        </a:lnSpc>
        <a:spcBef>
          <a:spcPct val="0"/>
        </a:spcBef>
        <a:spcAft>
          <a:spcPts val="850"/>
        </a:spcAft>
        <a:buClr>
          <a:srgbClr val="FFFFFF"/>
        </a:buClr>
        <a:buSzPct val="45000"/>
        <a:buFont typeface="StarSymbol" charset="0"/>
        <a:buChar char="●"/>
        <a:defRPr sz="2400">
          <a:solidFill>
            <a:srgbClr val="FFFFFF"/>
          </a:solidFill>
          <a:latin typeface="+mn-lt"/>
          <a:ea typeface="+mn-ea"/>
        </a:defRPr>
      </a:lvl3pPr>
      <a:lvl4pPr marL="1727200" indent="-215900" algn="l" defTabSz="457200" rtl="0" fontAlgn="base" hangingPunct="0">
        <a:lnSpc>
          <a:spcPct val="97000"/>
        </a:lnSpc>
        <a:spcBef>
          <a:spcPct val="0"/>
        </a:spcBef>
        <a:spcAft>
          <a:spcPts val="575"/>
        </a:spcAft>
        <a:buClr>
          <a:srgbClr val="FFFFFF"/>
        </a:buClr>
        <a:buSzPct val="75000"/>
        <a:buFont typeface="StarSymbol" charset="0"/>
        <a:buChar char="–"/>
        <a:defRPr sz="2000">
          <a:solidFill>
            <a:srgbClr val="FFFFFF"/>
          </a:solidFill>
          <a:latin typeface="+mn-lt"/>
          <a:ea typeface="+mn-ea"/>
        </a:defRPr>
      </a:lvl4pPr>
      <a:lvl5pPr marL="21590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5pPr>
      <a:lvl6pPr marL="26162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6pPr>
      <a:lvl7pPr marL="30734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7pPr>
      <a:lvl8pPr marL="35306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8pPr>
      <a:lvl9pPr marL="39878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79388" y="346075"/>
            <a:ext cx="97170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algn="ctr" eaLnBrk="1">
              <a:lnSpc>
                <a:spcPct val="97000"/>
              </a:lnSpc>
              <a:buSzPct val="45000"/>
              <a:buFont typeface="StarSymbol" charset="0"/>
              <a:buNone/>
            </a:pPr>
            <a:r>
              <a:rPr lang="en-GB" b="1">
                <a:solidFill>
                  <a:srgbClr val="FFFFFF"/>
                </a:solidFill>
                <a:latin typeface="Arial" charset="0"/>
              </a:rPr>
              <a:t>Image Challenge</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225" y="6846888"/>
            <a:ext cx="2630488" cy="438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3080" name="Text Box 8"/>
          <p:cNvSpPr txBox="1">
            <a:spLocks noChangeArrowheads="1"/>
          </p:cNvSpPr>
          <p:nvPr/>
        </p:nvSpPr>
        <p:spPr bwMode="auto">
          <a:xfrm>
            <a:off x="773113" y="4362450"/>
            <a:ext cx="89154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eaLnBrk="1">
              <a:buSzPct val="45000"/>
              <a:buFont typeface="StarSymbol" charset="0"/>
              <a:buNone/>
            </a:pPr>
            <a:r>
              <a:rPr lang="en-GB" sz="1600" b="1">
                <a:solidFill>
                  <a:schemeClr val="bg1"/>
                </a:solidFill>
                <a:latin typeface="Arial" charset="0"/>
              </a:rPr>
              <a:t>A previously healthy 3-year-old boy was brought to the emergency department with a 6-week history of painless bumps and ulcers on his left leg. He initially had itchy insect bites on his foot and then bumps and ulcers had developed slowly on his leg. The boy had recently immigrated from Venezuela after a months-long journey by land with his family. On physical examination, ulcerated plaques with rolled borders and satellite papules were observed on the left lower leg, buttocks, and back. Three biopsy samples were obtained from one of the lesions. Histopathological analysis was notable for severe lymphohistiocytic infiltration with no organisms identified by routine microbiologic stains. What is the most likely diagnosis?
</a:t>
            </a:r>
          </a:p>
          <a:p>
            <a:pPr eaLnBrk="1">
              <a:buSzPct val="45000"/>
              <a:buFont typeface="StarSymbol" charset="0"/>
              <a:buNone/>
            </a:pPr>
            <a:endParaRPr lang="en-GB" sz="1600" b="1">
              <a:solidFill>
                <a:schemeClr val="bg1"/>
              </a:solidFill>
              <a:latin typeface="Arial" charset="0"/>
            </a:endParaRPr>
          </a:p>
          <a:p>
            <a:pPr eaLnBrk="1">
              <a:buSzPct val="45000"/>
              <a:buFont typeface="StarSymbol" charset="0"/>
              <a:buNone/>
            </a:pPr>
            <a:r>
              <a:rPr lang="en-GB" sz="1600" b="1">
                <a:solidFill>
                  <a:schemeClr val="bg1"/>
                </a:solidFill>
                <a:latin typeface="Arial" charset="0"/>
              </a:rPr>
              <a:t>1. Brown recluse spider bites</a:t>
            </a:r>
          </a:p>
          <a:p>
            <a:pPr eaLnBrk="1">
              <a:buSzPct val="45000"/>
              <a:buFont typeface="StarSymbol" charset="0"/>
              <a:buNone/>
            </a:pPr>
            <a:r>
              <a:rPr lang="en-GB" sz="1600" b="1">
                <a:solidFill>
                  <a:schemeClr val="bg1"/>
                </a:solidFill>
                <a:latin typeface="Arial" charset="0"/>
              </a:rPr>
              <a:t>2. Cutaneous Leishmaniasis</a:t>
            </a:r>
          </a:p>
          <a:p>
            <a:pPr eaLnBrk="1">
              <a:buSzPct val="45000"/>
              <a:buFont typeface="StarSymbol" charset="0"/>
              <a:buNone/>
            </a:pPr>
            <a:r>
              <a:rPr lang="en-GB" sz="1600" b="1">
                <a:solidFill>
                  <a:schemeClr val="bg1"/>
                </a:solidFill>
                <a:latin typeface="Arial" charset="0"/>
              </a:rPr>
              <a:t>3. Leprosy</a:t>
            </a:r>
          </a:p>
          <a:p>
            <a:pPr eaLnBrk="1">
              <a:buSzPct val="45000"/>
              <a:buFont typeface="StarSymbol" charset="0"/>
              <a:buNone/>
            </a:pPr>
            <a:r>
              <a:rPr lang="en-GB" sz="1600" b="1">
                <a:solidFill>
                  <a:schemeClr val="bg1"/>
                </a:solidFill>
                <a:latin typeface="Arial" charset="0"/>
              </a:rPr>
              <a:t>4. Phaeohyphomycosis</a:t>
            </a:r>
          </a:p>
          <a:p>
            <a:pPr eaLnBrk="1">
              <a:buSzPct val="45000"/>
              <a:buFont typeface="StarSymbol" charset="0"/>
              <a:buNone/>
            </a:pPr>
            <a:r>
              <a:rPr lang="en-GB" sz="1600" b="1">
                <a:solidFill>
                  <a:schemeClr val="bg1"/>
                </a:solidFill>
                <a:latin typeface="Arial" charset="0"/>
              </a:rPr>
              <a:t>5. Pyoderma gangrenosum</a:t>
            </a:r>
          </a:p>
        </p:txBody>
      </p:sp>
      <p:sp>
        <p:nvSpPr>
          <p:cNvPr id="3084" name="Rectangle 12"/>
          <p:cNvSpPr>
            <a:spLocks noChangeArrowheads="1"/>
          </p:cNvSpPr>
          <p:nvPr/>
        </p:nvSpPr>
        <p:spPr bwMode="auto">
          <a:xfrm>
            <a:off x="392113" y="4322763"/>
            <a:ext cx="411162" cy="3381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600" b="1">
                <a:solidFill>
                  <a:schemeClr val="bg1"/>
                </a:solidFill>
                <a:latin typeface="Arial" charset="0"/>
              </a:rPr>
              <a:t>Q:</a:t>
            </a:r>
          </a:p>
        </p:txBody>
      </p:sp>
      <p:pic>
        <p:nvPicPr>
          <p:cNvPr id="3089" name="Picture 17" descr="whiteSquar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633" y="169704"/>
            <a:ext cx="4023360" cy="475488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493713" y="2332038"/>
            <a:ext cx="922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eaLnBrk="1">
              <a:buSzPct val="45000"/>
              <a:buFont typeface="StarSymbol" charset="0"/>
              <a:buNone/>
            </a:pPr>
            <a:r>
              <a:rPr lang="en-GB" sz="1600" b="1">
                <a:solidFill>
                  <a:schemeClr val="bg1"/>
                </a:solidFill>
                <a:latin typeface="Arial" charset="0"/>
              </a:rPr>
              <a:t>Answer:</a:t>
            </a:r>
          </a:p>
        </p:txBody>
      </p:sp>
      <p:sp>
        <p:nvSpPr>
          <p:cNvPr id="5128" name="Text Box 8"/>
          <p:cNvSpPr txBox="1">
            <a:spLocks noChangeArrowheads="1"/>
          </p:cNvSpPr>
          <p:nvPr/>
        </p:nvSpPr>
        <p:spPr bwMode="auto">
          <a:xfrm>
            <a:off x="179388" y="346075"/>
            <a:ext cx="97170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algn="ctr" eaLnBrk="1">
              <a:lnSpc>
                <a:spcPct val="97000"/>
              </a:lnSpc>
              <a:buSzPct val="45000"/>
              <a:buFont typeface="StarSymbol" charset="0"/>
              <a:buNone/>
            </a:pPr>
            <a:r>
              <a:rPr lang="en-GB" b="1">
                <a:solidFill>
                  <a:srgbClr val="FFFFFF"/>
                </a:solidFill>
                <a:latin typeface="Arial" charset="0"/>
              </a:rPr>
              <a:t>Image Challenge</a:t>
            </a:r>
          </a:p>
        </p:txBody>
      </p:sp>
      <p:sp>
        <p:nvSpPr>
          <p:cNvPr id="5130" name="Text Box 10"/>
          <p:cNvSpPr txBox="1">
            <a:spLocks noChangeArrowheads="1"/>
          </p:cNvSpPr>
          <p:nvPr/>
        </p:nvSpPr>
        <p:spPr bwMode="auto">
          <a:xfrm>
            <a:off x="773113" y="1100138"/>
            <a:ext cx="89154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Times New Roman" charset="0"/>
                <a:ea typeface="ＭＳ Ｐゴシック" charset="0"/>
              </a:defRPr>
            </a:lvl9pPr>
          </a:lstStyle>
          <a:p>
            <a:pPr eaLnBrk="1">
              <a:lnSpc>
                <a:spcPct val="97000"/>
              </a:lnSpc>
              <a:buSzPct val="45000"/>
              <a:buFont typeface="StarSymbol" charset="0"/>
              <a:buNone/>
            </a:pPr>
            <a:r>
              <a:rPr lang="en-GB" sz="1600" b="1">
                <a:solidFill>
                  <a:schemeClr val="bg1"/>
                </a:solidFill>
                <a:latin typeface="Arial" charset="0"/>
              </a:rPr>
              <a:t>A previously healthy 3-year-old boy was brought to the emergency department with a 6-week history of painless bumps and ulcers on his left leg. He initially had itchy insect bites on his foot and then bumps and ulcers had developed slowly on his leg. The boy had recently immigrated from Venezuela after a months-long journey by land with his family. On physical examination, ulcerated plaques with rolled borders and satellite papules were observed on the left lower leg, buttocks, and back. Three biopsy samples were obtained from one of the lesions. Histopathological analysis was notable for severe lymphohistiocytic infiltration with no organisms identified by routine microbiologic stains. What is the most likely diagnosis?
</a:t>
            </a:r>
            <a:r>
              <a:rPr lang="en-GB" sz="1600">
                <a:solidFill>
                  <a:schemeClr val="bg1"/>
                </a:solidFill>
                <a:latin typeface="Arial" charset="0"/>
              </a:rPr>
              <a:t/>
            </a:r>
          </a:p>
        </p:txBody>
      </p:sp>
      <p:sp>
        <p:nvSpPr>
          <p:cNvPr id="5131" name="Rectangle 11"/>
          <p:cNvSpPr>
            <a:spLocks noChangeArrowheads="1"/>
          </p:cNvSpPr>
          <p:nvPr/>
        </p:nvSpPr>
        <p:spPr bwMode="auto">
          <a:xfrm>
            <a:off x="392113" y="1036638"/>
            <a:ext cx="411162" cy="3381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600" b="1">
                <a:solidFill>
                  <a:schemeClr val="bg1"/>
                </a:solidFill>
                <a:latin typeface="Arial" charset="0"/>
              </a:rPr>
              <a:t>Q:</a:t>
            </a:r>
          </a:p>
        </p:txBody>
      </p:sp>
      <p:sp>
        <p:nvSpPr>
          <p:cNvPr id="5133" name="Rectangle 13"/>
          <p:cNvSpPr>
            <a:spLocks noChangeArrowheads="1"/>
          </p:cNvSpPr>
          <p:nvPr/>
        </p:nvSpPr>
        <p:spPr bwMode="auto">
          <a:xfrm>
            <a:off x="696913" y="2713038"/>
            <a:ext cx="8610600" cy="20145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a:buSzPct val="45000"/>
              <a:buFont typeface="StarSymbol" charset="0"/>
              <a:buNone/>
            </a:pPr>
            <a:r>
              <a:rPr lang="en-GB" sz="1600" b="1">
                <a:solidFill>
                  <a:schemeClr val="bg1"/>
                </a:solidFill>
                <a:latin typeface="Arial" charset="0"/>
              </a:rPr>
              <a:t>Cutaneous Leishmaniasis</a:t>
            </a:r>
          </a:p>
          <a:p>
            <a:pPr eaLnBrk="1">
              <a:buSzPct val="45000"/>
              <a:buFont typeface="StarSymbol" charset="0"/>
              <a:buNone/>
            </a:pPr>
            <a:endParaRPr lang="en-GB" sz="1600" b="1">
              <a:solidFill>
                <a:schemeClr val="bg1"/>
              </a:solidFill>
              <a:latin typeface="Arial" charset="0"/>
            </a:endParaRPr>
          </a:p>
          <a:p>
            <a:pPr eaLnBrk="1">
              <a:buSzPct val="45000"/>
              <a:buFont typeface="StarSymbol" charset="0"/>
              <a:buNone/>
            </a:pPr>
            <a:r>
              <a:rPr lang="en-GB" sz="1600">
                <a:solidFill>
                  <a:schemeClr val="bg1"/>
                </a:solidFill>
                <a:latin typeface="Arial" charset="0"/>
              </a:rPr>
              <a:t>Polymerase-chain-reaction testing of a tissue sample identified Leishmania guyanensis. Leishmaniasis is caused by a protozoa parasite that is transmitted by phlebotomine sandfly bites. Cutaneous leishmaniasis is the most common manifestation of the disease and may result in disfiguring scars. Climate change is affecting the spread of leishmaniasis by altering the geographic distribution and size of sandfly populations. People experiencing poverty and migration are at highest risk for acquiring the infection.</a:t>
            </a:r>
          </a:p>
          <a:p>
            <a:pPr eaLnBrk="1">
              <a:buSzPct val="45000"/>
              <a:buFont typeface="StarSymbol" charset="0"/>
              <a:buNone/>
            </a:pPr>
            <a:endParaRPr lang="en-GB" sz="1600">
              <a:solidFill>
                <a:schemeClr val="bg1"/>
              </a:solidFill>
              <a:latin typeface="Arial" charset="0"/>
            </a:endParaRPr>
          </a:p>
          <a:p>
            <a:pPr eaLnBrk="1">
              <a:buSzPct val="45000"/>
              <a:buFont typeface="StarSymbol" charset="0"/>
              <a:buNone/>
            </a:pPr>
            <a:r>
              <a:rPr lang="en-GB" sz="1400" i="1">
                <a:solidFill>
                  <a:schemeClr val="bg1"/>
                </a:solidFill>
                <a:latin typeface="Arial" charset="0"/>
              </a:rPr>
              <a:t/>
            </a:r>
            <a:endParaRPr lang="en-GB" sz="1400" i="1">
              <a:solidFill>
                <a:schemeClr val="hlink"/>
              </a:solidFill>
              <a:latin typeface="Arial" charset="0"/>
            </a:endParaRPr>
          </a:p>
        </p:txBody>
      </p:sp>
      <p:pic>
        <p:nvPicPr>
          <p:cNvPr id="51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225" y="6846888"/>
            <a:ext cx="2630488" cy="438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TotalTime>
  <Words>153</Words>
  <Application>Microsoft Macintosh PowerPoint</Application>
  <PresentationFormat>Custom</PresentationFormat>
  <Paragraphs>16</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Default Design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Danny Sinang</cp:lastModifiedBy>
  <cp:revision>27</cp:revision>
  <dcterms:modified xsi:type="dcterms:W3CDTF">2015-03-18T19:10:33Z</dcterms:modified>
</cp:coreProperties>
</file>