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256" r:id="rId2"/>
    <p:sldId id="257" r:id="rId3"/>
  </p:sldIdLst>
  <p:sldSz cx="10080625" cy="7559675"/>
  <p:notesSz cx="7772400" cy="10058400"/>
  <p:defaultTextStyle>
    <a:defPPr>
      <a:defRPr lang="en-GB"/>
    </a:defPPr>
    <a:lvl1pPr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5pPr>
    <a:lvl6pPr marL="2286000" algn="l" defTabSz="457200" rtl="0" eaLnBrk="1" latinLnBrk="0" hangingPunct="1">
      <a:defRPr sz="2400" kern="1200">
        <a:solidFill>
          <a:schemeClr val="tx1"/>
        </a:solidFill>
        <a:latin typeface="Times New Roman" charset="0"/>
        <a:ea typeface="ＭＳ Ｐゴシック" charset="0"/>
        <a:cs typeface="+mn-cs"/>
      </a:defRPr>
    </a:lvl6pPr>
    <a:lvl7pPr marL="2743200" algn="l" defTabSz="457200" rtl="0" eaLnBrk="1" latinLnBrk="0" hangingPunct="1">
      <a:defRPr sz="2400" kern="1200">
        <a:solidFill>
          <a:schemeClr val="tx1"/>
        </a:solidFill>
        <a:latin typeface="Times New Roman" charset="0"/>
        <a:ea typeface="ＭＳ Ｐゴシック" charset="0"/>
        <a:cs typeface="+mn-cs"/>
      </a:defRPr>
    </a:lvl7pPr>
    <a:lvl8pPr marL="3200400" algn="l" defTabSz="457200" rtl="0" eaLnBrk="1" latinLnBrk="0" hangingPunct="1">
      <a:defRPr sz="2400" kern="1200">
        <a:solidFill>
          <a:schemeClr val="tx1"/>
        </a:solidFill>
        <a:latin typeface="Times New Roman" charset="0"/>
        <a:ea typeface="ＭＳ Ｐゴシック" charset="0"/>
        <a:cs typeface="+mn-cs"/>
      </a:defRPr>
    </a:lvl8pPr>
    <a:lvl9pPr marL="3657600" algn="l" defTabSz="457200" rtl="0" eaLnBrk="1" latinLnBrk="0" hangingPunct="1">
      <a:defRPr sz="24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97" d="100"/>
          <a:sy n="97" d="100"/>
        </p:scale>
        <p:origin x="-1704" y="-104"/>
      </p:cViewPr>
      <p:guideLst>
        <p:guide orient="horz" pos="4493"/>
        <p:guide orient="horz" pos="269"/>
        <p:guide orient="horz" pos="701"/>
        <p:guide orient="horz" pos="2573"/>
        <p:guide pos="487"/>
        <p:guide pos="6103"/>
        <p:guide pos="3175"/>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0" name="Text Box 2"/>
          <p:cNvSpPr txBox="1">
            <a:spLocks noGrp="1" noChangeArrowheads="1"/>
          </p:cNvSpPr>
          <p:nvPr>
            <p:ph type="body" idx="1"/>
          </p:nvPr>
        </p:nvSpPr>
        <p:spPr bwMode="auto">
          <a:xfrm>
            <a:off x="1185863" y="4787900"/>
            <a:ext cx="5407025" cy="382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endParaRPr lang="en-US"/>
          </a:p>
        </p:txBody>
      </p:sp>
    </p:spTree>
    <p:extLst>
      <p:ext uri="{BB962C8B-B14F-4D97-AF65-F5344CB8AC3E}">
        <p14:creationId xmlns:p14="http://schemas.microsoft.com/office/powerpoint/2010/main" val="643747580"/>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1pPr>
    <a:lvl2pPr marL="742950" indent="-28575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2pPr>
    <a:lvl3pPr marL="11430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3pPr>
    <a:lvl4pPr marL="16002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4pPr>
    <a:lvl5pPr marL="20574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7" name="Rectangle 1"/>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4098" name="Text Box 2"/>
          <p:cNvSpPr txBox="1">
            <a:spLocks noGrp="1" noChangeArrowheads="1"/>
          </p:cNvSpPr>
          <p:nvPr>
            <p:ph type="body" idx="1"/>
          </p:nvPr>
        </p:nvSpPr>
        <p:spPr bwMode="auto">
          <a:xfrm>
            <a:off x="1185863" y="4787900"/>
            <a:ext cx="5407025" cy="38274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Rectangle 2"/>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ma14:placeholderFlag xmlns:ma14="http://schemas.microsoft.com/office/mac/drawingml/2011/main" val="1"/>
            </a:ext>
          </a:extLst>
        </p:spPr>
      </p:sp>
      <p:sp>
        <p:nvSpPr>
          <p:cNvPr id="6147" name="Text Box 3"/>
          <p:cNvSpPr txBox="1">
            <a:spLocks noGrp="1" noChangeArrowheads="1"/>
          </p:cNvSpPr>
          <p:nvPr>
            <p:ph type="body" idx="1"/>
          </p:nvPr>
        </p:nvSpPr>
        <p:spPr>
          <a:xfrm>
            <a:off x="1185863" y="4787900"/>
            <a:ext cx="5407025" cy="3827463"/>
          </a:xfrm>
          <a:noFill/>
          <a:ln/>
          <a:extLst>
            <a:ext uri="{FAA26D3D-D897-4be2-8F04-BA451C77F1D7}">
              <ma14:placeholderFlag xmlns:ma14="http://schemas.microsoft.com/office/mac/drawingml/2011/main" val="1"/>
            </a:ext>
          </a:extLst>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7913"/>
            <a:ext cx="8569325" cy="16208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33917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45352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4550" y="627063"/>
            <a:ext cx="2151063" cy="6235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9775" y="627063"/>
            <a:ext cx="6302375" cy="6235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74775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1019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925" y="4857750"/>
            <a:ext cx="8567738" cy="15017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269165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9775" y="2101850"/>
            <a:ext cx="4225925" cy="4760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8100" y="2101850"/>
            <a:ext cx="4227513" cy="4760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28141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3213"/>
            <a:ext cx="9072563" cy="125888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41015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64543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54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1625"/>
            <a:ext cx="3316288" cy="12795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40923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6438" y="5291138"/>
            <a:ext cx="6048375" cy="6254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104834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9775" y="627063"/>
            <a:ext cx="8605838" cy="1260475"/>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739775" y="2101850"/>
            <a:ext cx="8605838" cy="4760913"/>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fontAlgn="base" hangingPunct="0">
        <a:lnSpc>
          <a:spcPct val="97000"/>
        </a:lnSpc>
        <a:spcBef>
          <a:spcPct val="0"/>
        </a:spcBef>
        <a:spcAft>
          <a:spcPct val="0"/>
        </a:spcAft>
        <a:buClr>
          <a:srgbClr val="FFFFFF"/>
        </a:buClr>
        <a:buSzPct val="45000"/>
        <a:buFont typeface="StarSymbol" charset="0"/>
        <a:defRPr sz="2800" b="1">
          <a:solidFill>
            <a:srgbClr val="FFFFFF"/>
          </a:solidFill>
          <a:latin typeface="+mj-lt"/>
          <a:ea typeface="+mj-ea"/>
          <a:cs typeface="+mj-cs"/>
        </a:defRPr>
      </a:lvl1pPr>
      <a:lvl2pPr marL="4318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2pPr>
      <a:lvl3pPr marL="6477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3pPr>
      <a:lvl4pPr marL="8636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4pPr>
      <a:lvl5pPr marL="10795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5pPr>
      <a:lvl6pPr marL="15367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6pPr>
      <a:lvl7pPr marL="19939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7pPr>
      <a:lvl8pPr marL="24511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8pPr>
      <a:lvl9pPr marL="29083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9pPr>
    </p:titleStyle>
    <p:bodyStyle>
      <a:lvl1pPr marL="431800" indent="-323850" algn="l" defTabSz="457200" rtl="0" fontAlgn="base" hangingPunct="0">
        <a:lnSpc>
          <a:spcPct val="97000"/>
        </a:lnSpc>
        <a:spcBef>
          <a:spcPct val="0"/>
        </a:spcBef>
        <a:spcAft>
          <a:spcPts val="888"/>
        </a:spcAft>
        <a:buClr>
          <a:srgbClr val="FFFFFF"/>
        </a:buClr>
        <a:buSzPct val="100000"/>
        <a:buFont typeface="Arial" charset="0"/>
        <a:buChar char="•"/>
        <a:defRPr sz="2000">
          <a:solidFill>
            <a:srgbClr val="FFFFFF"/>
          </a:solidFill>
          <a:latin typeface="+mn-lt"/>
          <a:ea typeface="+mn-ea"/>
          <a:cs typeface="+mn-cs"/>
        </a:defRPr>
      </a:lvl1pPr>
      <a:lvl2pPr marL="863600" indent="-287338" algn="l" defTabSz="457200" rtl="0" fontAlgn="base" hangingPunct="0">
        <a:lnSpc>
          <a:spcPct val="97000"/>
        </a:lnSpc>
        <a:spcBef>
          <a:spcPct val="0"/>
        </a:spcBef>
        <a:spcAft>
          <a:spcPts val="1138"/>
        </a:spcAft>
        <a:buClr>
          <a:srgbClr val="FFFFFF"/>
        </a:buClr>
        <a:buSzPct val="75000"/>
        <a:buFont typeface="StarSymbol" charset="0"/>
        <a:buChar char="–"/>
        <a:defRPr sz="2600">
          <a:solidFill>
            <a:srgbClr val="FFFFFF"/>
          </a:solidFill>
          <a:latin typeface="+mn-lt"/>
          <a:ea typeface="+mn-ea"/>
        </a:defRPr>
      </a:lvl2pPr>
      <a:lvl3pPr marL="1295400" indent="-215900" algn="l" defTabSz="457200" rtl="0" fontAlgn="base" hangingPunct="0">
        <a:lnSpc>
          <a:spcPct val="97000"/>
        </a:lnSpc>
        <a:spcBef>
          <a:spcPct val="0"/>
        </a:spcBef>
        <a:spcAft>
          <a:spcPts val="850"/>
        </a:spcAft>
        <a:buClr>
          <a:srgbClr val="FFFFFF"/>
        </a:buClr>
        <a:buSzPct val="45000"/>
        <a:buFont typeface="StarSymbol" charset="0"/>
        <a:buChar char="●"/>
        <a:defRPr sz="2400">
          <a:solidFill>
            <a:srgbClr val="FFFFFF"/>
          </a:solidFill>
          <a:latin typeface="+mn-lt"/>
          <a:ea typeface="+mn-ea"/>
        </a:defRPr>
      </a:lvl3pPr>
      <a:lvl4pPr marL="1727200" indent="-215900" algn="l" defTabSz="457200" rtl="0" fontAlgn="base" hangingPunct="0">
        <a:lnSpc>
          <a:spcPct val="97000"/>
        </a:lnSpc>
        <a:spcBef>
          <a:spcPct val="0"/>
        </a:spcBef>
        <a:spcAft>
          <a:spcPts val="575"/>
        </a:spcAft>
        <a:buClr>
          <a:srgbClr val="FFFFFF"/>
        </a:buClr>
        <a:buSzPct val="75000"/>
        <a:buFont typeface="StarSymbol" charset="0"/>
        <a:buChar char="–"/>
        <a:defRPr sz="2000">
          <a:solidFill>
            <a:srgbClr val="FFFFFF"/>
          </a:solidFill>
          <a:latin typeface="+mn-lt"/>
          <a:ea typeface="+mn-ea"/>
        </a:defRPr>
      </a:lvl4pPr>
      <a:lvl5pPr marL="21590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5pPr>
      <a:lvl6pPr marL="26162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6pPr>
      <a:lvl7pPr marL="30734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7pPr>
      <a:lvl8pPr marL="35306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8pPr>
      <a:lvl9pPr marL="39878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jpeg"/><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ext Box 1"/>
          <p:cNvSpPr txBox="1">
            <a:spLocks noChangeArrowheads="1"/>
          </p:cNvSpPr>
          <p:nvPr/>
        </p:nvSpPr>
        <p:spPr bwMode="auto">
          <a:xfrm>
            <a:off x="179388" y="346075"/>
            <a:ext cx="9717087"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algn="ctr" eaLnBrk="1">
              <a:lnSpc>
                <a:spcPct val="97000"/>
              </a:lnSpc>
              <a:buSzPct val="45000"/>
              <a:buFont typeface="StarSymbol" charset="0"/>
              <a:buNone/>
            </a:pPr>
            <a:r>
              <a:rPr lang="en-GB" b="1">
                <a:solidFill>
                  <a:srgbClr val="FFFFFF"/>
                </a:solidFill>
                <a:latin typeface="Arial" charset="0"/>
              </a:rPr>
              <a:t>Image Challenge</a:t>
            </a:r>
          </a:p>
        </p:txBody>
      </p:sp>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4225" y="6846888"/>
            <a:ext cx="2630488" cy="4381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sp>
        <p:nvSpPr>
          <p:cNvPr id="3080" name="Text Box 8"/>
          <p:cNvSpPr txBox="1">
            <a:spLocks noChangeArrowheads="1"/>
          </p:cNvSpPr>
          <p:nvPr/>
        </p:nvSpPr>
        <p:spPr bwMode="auto">
          <a:xfrm>
            <a:off x="773113" y="4362450"/>
            <a:ext cx="8915400" cy="170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buSzPct val="45000"/>
              <a:buFont typeface="StarSymbol" charset="0"/>
              <a:buNone/>
            </a:pPr>
            <a:r>
              <a:rPr lang="en-GB" sz="1600" b="1">
                <a:solidFill>
                  <a:schemeClr val="bg1"/>
                </a:solidFill>
                <a:latin typeface="Arial" charset="0"/>
              </a:rPr>
              <a:t>A 44-year-old man with Crohn’s disease that was being treated with infliximab presented with a 2-day history of a facial rash. In the previous week, his daughter had had a sore throat, and his mother had developed a similar rash on her face. His heart rate was 96 beats per minute, and his temperature was 36.6°C (97.9°F). Physical examination was notable for well-demarcated, warm, erythematous, confluent plaques on the cheeks, nose, and glabella. The pharynx was normal, and no cervical lymphadenopathy was observed. Which of the following is the most likely culprit organism for the underlying diagnosis?
</a:t>
            </a:r>
          </a:p>
          <a:p>
            <a:pPr eaLnBrk="1">
              <a:buSzPct val="45000"/>
              <a:buFont typeface="StarSymbol" charset="0"/>
              <a:buNone/>
            </a:pPr>
            <a:endParaRPr lang="en-GB" sz="1600" b="1">
              <a:solidFill>
                <a:schemeClr val="bg1"/>
              </a:solidFill>
              <a:latin typeface="Arial" charset="0"/>
            </a:endParaRPr>
          </a:p>
          <a:p>
            <a:pPr eaLnBrk="1">
              <a:buSzPct val="45000"/>
              <a:buFont typeface="StarSymbol" charset="0"/>
              <a:buNone/>
            </a:pPr>
            <a:r>
              <a:rPr lang="en-GB" sz="1600" b="1">
                <a:solidFill>
                  <a:schemeClr val="bg1"/>
                </a:solidFill>
                <a:latin typeface="Arial" charset="0"/>
              </a:rPr>
              <a:t>1. Escherichia coli</a:t>
            </a:r>
          </a:p>
          <a:p>
            <a:pPr eaLnBrk="1">
              <a:buSzPct val="45000"/>
              <a:buFont typeface="StarSymbol" charset="0"/>
              <a:buNone/>
            </a:pPr>
            <a:r>
              <a:rPr lang="en-GB" sz="1600" b="1">
                <a:solidFill>
                  <a:schemeClr val="bg1"/>
                </a:solidFill>
                <a:latin typeface="Arial" charset="0"/>
              </a:rPr>
              <a:t>2. Pseudomonas aeruginosa</a:t>
            </a:r>
          </a:p>
          <a:p>
            <a:pPr eaLnBrk="1">
              <a:buSzPct val="45000"/>
              <a:buFont typeface="StarSymbol" charset="0"/>
              <a:buNone/>
            </a:pPr>
            <a:r>
              <a:rPr lang="en-GB" sz="1600" b="1">
                <a:solidFill>
                  <a:schemeClr val="bg1"/>
                </a:solidFill>
                <a:latin typeface="Arial" charset="0"/>
              </a:rPr>
              <a:t>3. Staphylococcus aureus</a:t>
            </a:r>
          </a:p>
          <a:p>
            <a:pPr eaLnBrk="1">
              <a:buSzPct val="45000"/>
              <a:buFont typeface="StarSymbol" charset="0"/>
              <a:buNone/>
            </a:pPr>
            <a:r>
              <a:rPr lang="en-GB" sz="1600" b="1">
                <a:solidFill>
                  <a:schemeClr val="bg1"/>
                </a:solidFill>
                <a:latin typeface="Arial" charset="0"/>
              </a:rPr>
              <a:t>4. Staphylococcus epidermidis</a:t>
            </a:r>
          </a:p>
          <a:p>
            <a:pPr eaLnBrk="1">
              <a:buSzPct val="45000"/>
              <a:buFont typeface="StarSymbol" charset="0"/>
              <a:buNone/>
            </a:pPr>
            <a:r>
              <a:rPr lang="en-GB" sz="1600" b="1">
                <a:solidFill>
                  <a:schemeClr val="bg1"/>
                </a:solidFill>
                <a:latin typeface="Arial" charset="0"/>
              </a:rPr>
              <a:t>5. Streptococcus pyogenes</a:t>
            </a:r>
          </a:p>
        </p:txBody>
      </p:sp>
      <p:sp>
        <p:nvSpPr>
          <p:cNvPr id="3084" name="Rectangle 12"/>
          <p:cNvSpPr>
            <a:spLocks noChangeArrowheads="1"/>
          </p:cNvSpPr>
          <p:nvPr/>
        </p:nvSpPr>
        <p:spPr bwMode="auto">
          <a:xfrm>
            <a:off x="392113" y="4322763"/>
            <a:ext cx="411162" cy="3381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GB" sz="1600" b="1">
                <a:solidFill>
                  <a:schemeClr val="bg1"/>
                </a:solidFill>
                <a:latin typeface="Arial" charset="0"/>
              </a:rPr>
              <a:t>Q:</a:t>
            </a:r>
          </a:p>
        </p:txBody>
      </p:sp>
      <p:pic>
        <p:nvPicPr>
          <p:cNvPr id="3089" name="Picture 17" descr="whiteSquar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77273" y="535464"/>
            <a:ext cx="2926080" cy="4023360"/>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ext Box 4"/>
          <p:cNvSpPr txBox="1">
            <a:spLocks noChangeArrowheads="1"/>
          </p:cNvSpPr>
          <p:nvPr/>
        </p:nvSpPr>
        <p:spPr bwMode="auto">
          <a:xfrm>
            <a:off x="493713" y="2332038"/>
            <a:ext cx="9220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buSzPct val="45000"/>
              <a:buFont typeface="StarSymbol" charset="0"/>
              <a:buNone/>
            </a:pPr>
            <a:r>
              <a:rPr lang="en-GB" sz="1600" b="1">
                <a:solidFill>
                  <a:schemeClr val="bg1"/>
                </a:solidFill>
                <a:latin typeface="Arial" charset="0"/>
              </a:rPr>
              <a:t>Answer:</a:t>
            </a:r>
          </a:p>
        </p:txBody>
      </p:sp>
      <p:sp>
        <p:nvSpPr>
          <p:cNvPr id="5128" name="Text Box 8"/>
          <p:cNvSpPr txBox="1">
            <a:spLocks noChangeArrowheads="1"/>
          </p:cNvSpPr>
          <p:nvPr/>
        </p:nvSpPr>
        <p:spPr bwMode="auto">
          <a:xfrm>
            <a:off x="179388" y="346075"/>
            <a:ext cx="9717087"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algn="ctr" eaLnBrk="1">
              <a:lnSpc>
                <a:spcPct val="97000"/>
              </a:lnSpc>
              <a:buSzPct val="45000"/>
              <a:buFont typeface="StarSymbol" charset="0"/>
              <a:buNone/>
            </a:pPr>
            <a:r>
              <a:rPr lang="en-GB" b="1">
                <a:solidFill>
                  <a:srgbClr val="FFFFFF"/>
                </a:solidFill>
                <a:latin typeface="Arial" charset="0"/>
              </a:rPr>
              <a:t>Image Challenge</a:t>
            </a:r>
          </a:p>
        </p:txBody>
      </p:sp>
      <p:sp>
        <p:nvSpPr>
          <p:cNvPr id="5130" name="Text Box 10"/>
          <p:cNvSpPr txBox="1">
            <a:spLocks noChangeArrowheads="1"/>
          </p:cNvSpPr>
          <p:nvPr/>
        </p:nvSpPr>
        <p:spPr bwMode="auto">
          <a:xfrm>
            <a:off x="773113" y="1100138"/>
            <a:ext cx="8915400" cy="23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lnSpc>
                <a:spcPct val="97000"/>
              </a:lnSpc>
              <a:buSzPct val="45000"/>
              <a:buFont typeface="StarSymbol" charset="0"/>
              <a:buNone/>
            </a:pPr>
            <a:r>
              <a:rPr lang="en-GB" sz="1600" b="1">
                <a:solidFill>
                  <a:schemeClr val="bg1"/>
                </a:solidFill>
                <a:latin typeface="Arial" charset="0"/>
              </a:rPr>
              <a:t>A 44-year-old man with Crohn’s disease that was being treated with infliximab presented with a 2-day history of a facial rash. In the previous week, his daughter had had a sore throat, and his mother had developed a similar rash on her face. His heart rate was 96 beats per minute, and his temperature was 36.6°C (97.9°F). Physical examination was notable for well-demarcated, warm, erythematous, confluent plaques on the cheeks, nose, and glabella. The pharynx was normal, and no cervical lymphadenopathy was observed. Which of the following is the most likely culprit organism for the underlying diagnosis?
</a:t>
            </a:r>
            <a:r>
              <a:rPr lang="en-GB" sz="1600">
                <a:solidFill>
                  <a:schemeClr val="bg1"/>
                </a:solidFill>
                <a:latin typeface="Arial" charset="0"/>
              </a:rPr>
              <a:t/>
            </a:r>
          </a:p>
        </p:txBody>
      </p:sp>
      <p:sp>
        <p:nvSpPr>
          <p:cNvPr id="5131" name="Rectangle 11"/>
          <p:cNvSpPr>
            <a:spLocks noChangeArrowheads="1"/>
          </p:cNvSpPr>
          <p:nvPr/>
        </p:nvSpPr>
        <p:spPr bwMode="auto">
          <a:xfrm>
            <a:off x="392113" y="1036638"/>
            <a:ext cx="411162" cy="3381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GB" sz="1600" b="1">
                <a:solidFill>
                  <a:schemeClr val="bg1"/>
                </a:solidFill>
                <a:latin typeface="Arial" charset="0"/>
              </a:rPr>
              <a:t>Q:</a:t>
            </a:r>
          </a:p>
        </p:txBody>
      </p:sp>
      <p:sp>
        <p:nvSpPr>
          <p:cNvPr id="5133" name="Rectangle 13"/>
          <p:cNvSpPr>
            <a:spLocks noChangeArrowheads="1"/>
          </p:cNvSpPr>
          <p:nvPr/>
        </p:nvSpPr>
        <p:spPr bwMode="auto">
          <a:xfrm>
            <a:off x="696913" y="2713038"/>
            <a:ext cx="8610600" cy="20145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a:buSzPct val="45000"/>
              <a:buFont typeface="StarSymbol" charset="0"/>
              <a:buNone/>
            </a:pPr>
            <a:r>
              <a:rPr lang="en-GB" sz="1600" b="1">
                <a:solidFill>
                  <a:schemeClr val="bg1"/>
                </a:solidFill>
                <a:latin typeface="Arial" charset="0"/>
              </a:rPr>
              <a:t>Streptococcus pyogenes</a:t>
            </a:r>
          </a:p>
          <a:p>
            <a:pPr eaLnBrk="1">
              <a:buSzPct val="45000"/>
              <a:buFont typeface="StarSymbol" charset="0"/>
              <a:buNone/>
            </a:pPr>
            <a:endParaRPr lang="en-GB" sz="1600" b="1">
              <a:solidFill>
                <a:schemeClr val="bg1"/>
              </a:solidFill>
              <a:latin typeface="Arial" charset="0"/>
            </a:endParaRPr>
          </a:p>
          <a:p>
            <a:pPr eaLnBrk="1">
              <a:buSzPct val="45000"/>
              <a:buFont typeface="StarSymbol" charset="0"/>
              <a:buNone/>
            </a:pPr>
            <a:r>
              <a:rPr lang="en-GB" sz="1600">
                <a:solidFill>
                  <a:schemeClr val="bg1"/>
                </a:solidFill>
                <a:latin typeface="Arial" charset="0"/>
              </a:rPr>
              <a:t>Erysipelas is a skin infection that involves the upper dermis and is most commonly caused by Streptococcus pyogenes (group A Streptococcus). Erysipelas typically manifests as a bright-red rash — often on the malar region of the face — with raised, distinct borders. Most cases can be managed with oral antibacterial agents in the outpatient setting.</a:t>
            </a:r>
          </a:p>
          <a:p>
            <a:pPr eaLnBrk="1">
              <a:buSzPct val="45000"/>
              <a:buFont typeface="StarSymbol" charset="0"/>
              <a:buNone/>
            </a:pPr>
            <a:endParaRPr lang="en-GB" sz="1600">
              <a:solidFill>
                <a:schemeClr val="bg1"/>
              </a:solidFill>
              <a:latin typeface="Arial" charset="0"/>
            </a:endParaRPr>
          </a:p>
          <a:p>
            <a:pPr eaLnBrk="1">
              <a:buSzPct val="45000"/>
              <a:buFont typeface="StarSymbol" charset="0"/>
              <a:buNone/>
            </a:pPr>
            <a:r>
              <a:rPr lang="en-GB" sz="1400" i="1">
                <a:solidFill>
                  <a:schemeClr val="bg1"/>
                </a:solidFill>
                <a:latin typeface="Arial" charset="0"/>
              </a:rPr>
              <a:t/>
            </a:r>
            <a:endParaRPr lang="en-GB" sz="1400" i="1">
              <a:solidFill>
                <a:schemeClr val="hlink"/>
              </a:solidFill>
              <a:latin typeface="Arial" charset="0"/>
            </a:endParaRPr>
          </a:p>
        </p:txBody>
      </p:sp>
      <p:pic>
        <p:nvPicPr>
          <p:cNvPr id="5134" name="Picture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4225" y="6846888"/>
            <a:ext cx="2630488" cy="4381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a:ln>
              <a:noFill/>
            </a:ln>
            <a:effectLst/>
            <a:latin typeface="Times New Roman" charset="0"/>
            <a:ea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a:ln>
              <a:noFill/>
            </a:ln>
            <a:effectLst/>
            <a:latin typeface="Times New Roman" charset="0"/>
            <a:ea typeface="ＭＳ Ｐゴシック"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332</TotalTime>
  <Words>153</Words>
  <Application>Microsoft Macintosh PowerPoint</Application>
  <PresentationFormat>Custom</PresentationFormat>
  <Paragraphs>16</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cp:lastModifiedBy>Danny Sinang</cp:lastModifiedBy>
  <cp:revision>27</cp:revision>
  <dcterms:modified xsi:type="dcterms:W3CDTF">2015-03-18T19:10:33Z</dcterms:modified>
</cp:coreProperties>
</file>