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0080625" cy="7559675"/>
  <p:notesSz cx="7772400" cy="1005840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7" d="100"/>
          <a:sy n="97" d="100"/>
        </p:scale>
        <p:origin x="-1704" y="-104"/>
      </p:cViewPr>
      <p:guideLst>
        <p:guide orient="horz" pos="4493"/>
        <p:guide orient="horz" pos="269"/>
        <p:guide orient="horz" pos="701"/>
        <p:guide orient="horz" pos="2573"/>
        <p:guide pos="487"/>
        <p:guide pos="6103"/>
        <p:guide pos="3175"/>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0" name="Text Box 2"/>
          <p:cNvSpPr txBox="1">
            <a:spLocks noGrp="1" noChangeArrowheads="1"/>
          </p:cNvSpPr>
          <p:nvPr>
            <p:ph type="body" idx="1"/>
          </p:nvPr>
        </p:nvSpPr>
        <p:spPr bwMode="auto">
          <a:xfrm>
            <a:off x="1185863" y="4787900"/>
            <a:ext cx="5407025"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p>
        </p:txBody>
      </p:sp>
    </p:spTree>
    <p:extLst>
      <p:ext uri="{BB962C8B-B14F-4D97-AF65-F5344CB8AC3E}">
        <p14:creationId xmlns:p14="http://schemas.microsoft.com/office/powerpoint/2010/main" val="6437475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098" name="Text Box 2"/>
          <p:cNvSpPr txBox="1">
            <a:spLocks noGrp="1"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6147" name="Text Box 3"/>
          <p:cNvSpPr txBox="1">
            <a:spLocks noGrp="1" noChangeArrowheads="1"/>
          </p:cNvSpPr>
          <p:nvPr>
            <p:ph type="body" idx="1"/>
          </p:nvPr>
        </p:nvSpPr>
        <p:spPr>
          <a:xfrm>
            <a:off x="1185863" y="4787900"/>
            <a:ext cx="5407025" cy="3827463"/>
          </a:xfrm>
          <a:noFill/>
          <a:ln/>
          <a:extLst>
            <a:ext uri="{FAA26D3D-D897-4be2-8F04-BA451C77F1D7}">
              <ma14:placeholderFlag xmlns:ma14="http://schemas.microsoft.com/office/mac/drawingml/2011/main" val="1"/>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391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535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627063"/>
            <a:ext cx="2151063" cy="6235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9775" y="627063"/>
            <a:ext cx="6302375" cy="6235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477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01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6916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9775" y="2101850"/>
            <a:ext cx="4225925"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8141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101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6454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5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0923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104834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9775" y="627063"/>
            <a:ext cx="8605838" cy="12604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9775" y="2101850"/>
            <a:ext cx="8605838" cy="476091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ct val="97000"/>
        </a:lnSpc>
        <a:spcBef>
          <a:spcPct val="0"/>
        </a:spcBef>
        <a:spcAft>
          <a:spcPct val="0"/>
        </a:spcAft>
        <a:buClr>
          <a:srgbClr val="FFFFFF"/>
        </a:buClr>
        <a:buSzPct val="45000"/>
        <a:buFont typeface="StarSymbol" charset="0"/>
        <a:defRPr sz="2800" b="1">
          <a:solidFill>
            <a:srgbClr val="FFFFFF"/>
          </a:solidFill>
          <a:latin typeface="+mj-lt"/>
          <a:ea typeface="+mj-ea"/>
          <a:cs typeface="+mj-cs"/>
        </a:defRPr>
      </a:lvl1pPr>
      <a:lvl2pPr marL="4318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2pPr>
      <a:lvl3pPr marL="647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3pPr>
      <a:lvl4pPr marL="8636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4pPr>
      <a:lvl5pPr marL="10795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5pPr>
      <a:lvl6pPr marL="1536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6pPr>
      <a:lvl7pPr marL="19939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7pPr>
      <a:lvl8pPr marL="24511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8pPr>
      <a:lvl9pPr marL="29083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9pPr>
    </p:titleStyle>
    <p:bodyStyle>
      <a:lvl1pPr marL="431800" indent="-323850" algn="l" defTabSz="457200" rtl="0" fontAlgn="base" hangingPunct="0">
        <a:lnSpc>
          <a:spcPct val="97000"/>
        </a:lnSpc>
        <a:spcBef>
          <a:spcPct val="0"/>
        </a:spcBef>
        <a:spcAft>
          <a:spcPts val="888"/>
        </a:spcAft>
        <a:buClr>
          <a:srgbClr val="FFFFFF"/>
        </a:buClr>
        <a:buSzPct val="100000"/>
        <a:buFont typeface="Arial" charset="0"/>
        <a:buChar char="•"/>
        <a:defRPr sz="2000">
          <a:solidFill>
            <a:srgbClr val="FFFFFF"/>
          </a:solidFill>
          <a:latin typeface="+mn-lt"/>
          <a:ea typeface="+mn-ea"/>
          <a:cs typeface="+mn-cs"/>
        </a:defRPr>
      </a:lvl1pPr>
      <a:lvl2pPr marL="863600" indent="-287338" algn="l" defTabSz="457200" rtl="0" fontAlgn="base" hangingPunct="0">
        <a:lnSpc>
          <a:spcPct val="97000"/>
        </a:lnSpc>
        <a:spcBef>
          <a:spcPct val="0"/>
        </a:spcBef>
        <a:spcAft>
          <a:spcPts val="1138"/>
        </a:spcAft>
        <a:buClr>
          <a:srgbClr val="FFFFFF"/>
        </a:buClr>
        <a:buSzPct val="75000"/>
        <a:buFont typeface="StarSymbol" charset="0"/>
        <a:buChar char="–"/>
        <a:defRPr sz="2600">
          <a:solidFill>
            <a:srgbClr val="FFFFFF"/>
          </a:solidFill>
          <a:latin typeface="+mn-lt"/>
          <a:ea typeface="+mn-ea"/>
        </a:defRPr>
      </a:lvl2pPr>
      <a:lvl3pPr marL="1295400" indent="-215900" algn="l" defTabSz="457200" rtl="0" fontAlgn="base" hangingPunct="0">
        <a:lnSpc>
          <a:spcPct val="97000"/>
        </a:lnSpc>
        <a:spcBef>
          <a:spcPct val="0"/>
        </a:spcBef>
        <a:spcAft>
          <a:spcPts val="850"/>
        </a:spcAft>
        <a:buClr>
          <a:srgbClr val="FFFFFF"/>
        </a:buClr>
        <a:buSzPct val="45000"/>
        <a:buFont typeface="StarSymbol" charset="0"/>
        <a:buChar char="●"/>
        <a:defRPr sz="2400">
          <a:solidFill>
            <a:srgbClr val="FFFFFF"/>
          </a:solidFill>
          <a:latin typeface="+mn-lt"/>
          <a:ea typeface="+mn-ea"/>
        </a:defRPr>
      </a:lvl3pPr>
      <a:lvl4pPr marL="1727200" indent="-215900" algn="l" defTabSz="457200" rtl="0" fontAlgn="base" hangingPunct="0">
        <a:lnSpc>
          <a:spcPct val="97000"/>
        </a:lnSpc>
        <a:spcBef>
          <a:spcPct val="0"/>
        </a:spcBef>
        <a:spcAft>
          <a:spcPts val="575"/>
        </a:spcAft>
        <a:buClr>
          <a:srgbClr val="FFFFFF"/>
        </a:buClr>
        <a:buSzPct val="75000"/>
        <a:buFont typeface="StarSymbol" charset="0"/>
        <a:buChar char="–"/>
        <a:defRPr sz="2000">
          <a:solidFill>
            <a:srgbClr val="FFFFFF"/>
          </a:solidFill>
          <a:latin typeface="+mn-lt"/>
          <a:ea typeface="+mn-ea"/>
        </a:defRPr>
      </a:lvl4pPr>
      <a:lvl5pPr marL="21590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5pPr>
      <a:lvl6pPr marL="26162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6pPr>
      <a:lvl7pPr marL="30734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7pPr>
      <a:lvl8pPr marL="35306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8pPr>
      <a:lvl9pPr marL="39878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3080" name="Text Box 8"/>
          <p:cNvSpPr txBox="1">
            <a:spLocks noChangeArrowheads="1"/>
          </p:cNvSpPr>
          <p:nvPr/>
        </p:nvSpPr>
        <p:spPr bwMode="auto">
          <a:xfrm>
            <a:off x="773113" y="4362450"/>
            <a:ext cx="89154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 19-year-old man with a history of mild acne vulgaris presented with a 10-day history of rapidly worsening acne, along with fever, muscle aches, and knee pain. His temperature was 38.5°C. On physical examination, diffuse papulonodular and pustular lesions with areas of overlying crusting were noted across the forehead, nose, cheeks, and chin. There were similar lesions on the neck, shoulders, chest, back, and thighs. Laboratory studies were notable for neutrophilic leukocytosis and an elevated erythrocyte sedimentation rate and C-reactive protein level. A culture of a skin swab grew only Cutibacterium acnes. Histopathological examination of a skin-biopsy specimen taken from behind the left ear showed suppurative folliculitis with adjacent dermal edema. What is the most likely diagnosis?
</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b="1">
                <a:solidFill>
                  <a:schemeClr val="bg1"/>
                </a:solidFill>
                <a:latin typeface="Arial" charset="0"/>
              </a:rPr>
              <a:t>1. Acne fulminans</a:t>
            </a:r>
          </a:p>
          <a:p>
            <a:pPr eaLnBrk="1">
              <a:buSzPct val="45000"/>
              <a:buFont typeface="StarSymbol" charset="0"/>
              <a:buNone/>
            </a:pPr>
            <a:r>
              <a:rPr lang="en-GB" sz="1600" b="1">
                <a:solidFill>
                  <a:schemeClr val="bg1"/>
                </a:solidFill>
                <a:latin typeface="Arial" charset="0"/>
              </a:rPr>
              <a:t>2. Acute febrile neutrophilic dermatosis</a:t>
            </a:r>
          </a:p>
          <a:p>
            <a:pPr eaLnBrk="1">
              <a:buSzPct val="45000"/>
              <a:buFont typeface="StarSymbol" charset="0"/>
              <a:buNone/>
            </a:pPr>
            <a:r>
              <a:rPr lang="en-GB" sz="1600" b="1">
                <a:solidFill>
                  <a:schemeClr val="bg1"/>
                </a:solidFill>
                <a:latin typeface="Arial" charset="0"/>
              </a:rPr>
              <a:t>3. Hidradenitis suppurativa</a:t>
            </a:r>
          </a:p>
          <a:p>
            <a:pPr eaLnBrk="1">
              <a:buSzPct val="45000"/>
              <a:buFont typeface="StarSymbol" charset="0"/>
              <a:buNone/>
            </a:pPr>
            <a:r>
              <a:rPr lang="en-GB" sz="1600" b="1">
                <a:solidFill>
                  <a:schemeClr val="bg1"/>
                </a:solidFill>
                <a:latin typeface="Arial" charset="0"/>
              </a:rPr>
              <a:t>4. Pustular psoriasis</a:t>
            </a:r>
          </a:p>
          <a:p>
            <a:pPr eaLnBrk="1">
              <a:buSzPct val="45000"/>
              <a:buFont typeface="StarSymbol" charset="0"/>
              <a:buNone/>
            </a:pPr>
            <a:r>
              <a:rPr lang="en-GB" sz="1600" b="1">
                <a:solidFill>
                  <a:schemeClr val="bg1"/>
                </a:solidFill>
                <a:latin typeface="Arial" charset="0"/>
              </a:rPr>
              <a:t>5. Rosacea fulminans</a:t>
            </a:r>
          </a:p>
        </p:txBody>
      </p:sp>
      <p:sp>
        <p:nvSpPr>
          <p:cNvPr id="3084" name="Rectangle 12"/>
          <p:cNvSpPr>
            <a:spLocks noChangeArrowheads="1"/>
          </p:cNvSpPr>
          <p:nvPr/>
        </p:nvSpPr>
        <p:spPr bwMode="auto">
          <a:xfrm>
            <a:off x="392113" y="4322763"/>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pic>
        <p:nvPicPr>
          <p:cNvPr id="3089" name="Picture 17" descr="whiteSquar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19973" y="914940"/>
            <a:ext cx="5440680" cy="3264408"/>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493713" y="2332038"/>
            <a:ext cx="9220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Answer:</a:t>
            </a:r>
          </a:p>
        </p:txBody>
      </p:sp>
      <p:sp>
        <p:nvSpPr>
          <p:cNvPr id="5128" name="Text Box 8"/>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sp>
        <p:nvSpPr>
          <p:cNvPr id="5130" name="Text Box 10"/>
          <p:cNvSpPr txBox="1">
            <a:spLocks noChangeArrowheads="1"/>
          </p:cNvSpPr>
          <p:nvPr/>
        </p:nvSpPr>
        <p:spPr bwMode="auto">
          <a:xfrm>
            <a:off x="773113" y="1100138"/>
            <a:ext cx="89154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lnSpc>
                <a:spcPct val="97000"/>
              </a:lnSpc>
              <a:buSzPct val="45000"/>
              <a:buFont typeface="StarSymbol" charset="0"/>
              <a:buNone/>
            </a:pPr>
            <a:r>
              <a:rPr lang="en-GB" sz="1600" b="1">
                <a:solidFill>
                  <a:schemeClr val="bg1"/>
                </a:solidFill>
                <a:latin typeface="Arial" charset="0"/>
              </a:rPr>
              <a:t>A 19-year-old man with a history of mild acne vulgaris presented with a 10-day history of rapidly worsening acne, along with fever, muscle aches, and knee pain. His temperature was 38.5°C. On physical examination, diffuse papulonodular and pustular lesions with areas of overlying crusting were noted across the forehead, nose, cheeks, and chin. There were similar lesions on the neck, shoulders, chest, back, and thighs. Laboratory studies were notable for neutrophilic leukocytosis and an elevated erythrocyte sedimentation rate and C-reactive protein level. A culture of a skin swab grew only Cutibacterium acnes. Histopathological examination of a skin-biopsy specimen taken from behind the left ear showed suppurative folliculitis with adjacent dermal edema. What is the most likely diagnosis?
</a:t>
            </a:r>
            <a:r>
              <a:rPr lang="en-GB" sz="1600">
                <a:solidFill>
                  <a:schemeClr val="bg1"/>
                </a:solidFill>
                <a:latin typeface="Arial" charset="0"/>
              </a:rPr>
              <a:t/>
            </a:r>
          </a:p>
        </p:txBody>
      </p:sp>
      <p:sp>
        <p:nvSpPr>
          <p:cNvPr id="5131" name="Rectangle 11"/>
          <p:cNvSpPr>
            <a:spLocks noChangeArrowheads="1"/>
          </p:cNvSpPr>
          <p:nvPr/>
        </p:nvSpPr>
        <p:spPr bwMode="auto">
          <a:xfrm>
            <a:off x="392113" y="1036638"/>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sp>
        <p:nvSpPr>
          <p:cNvPr id="5133" name="Rectangle 13"/>
          <p:cNvSpPr>
            <a:spLocks noChangeArrowheads="1"/>
          </p:cNvSpPr>
          <p:nvPr/>
        </p:nvSpPr>
        <p:spPr bwMode="auto">
          <a:xfrm>
            <a:off x="696913" y="2713038"/>
            <a:ext cx="8610600" cy="20145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a:buSzPct val="45000"/>
              <a:buFont typeface="StarSymbol" charset="0"/>
              <a:buNone/>
            </a:pPr>
            <a:r>
              <a:rPr lang="en-GB" sz="1600" b="1">
                <a:solidFill>
                  <a:schemeClr val="bg1"/>
                </a:solidFill>
                <a:latin typeface="Arial" charset="0"/>
              </a:rPr>
              <a:t>Acne fulminans</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a:solidFill>
                  <a:schemeClr val="bg1"/>
                </a:solidFill>
                <a:latin typeface="Arial" charset="0"/>
              </a:rPr>
              <a:t>Acne fulminans is an acute, severe variant of inflammatory acne and may be associated with systemic symptoms, such as fever, myalgias, arthralgias, and even osteolytic bone lesions. The condition may be induced by isotretinoin therapy or occur spontaneously, as in this case. Treatment may include oral glucocorticoids, isotretinoin, and topical antimicrobial agents.</a:t>
            </a:r>
          </a:p>
          <a:p>
            <a:pPr eaLnBrk="1">
              <a:buSzPct val="45000"/>
              <a:buFont typeface="StarSymbol" charset="0"/>
              <a:buNone/>
            </a:pPr>
            <a:endParaRPr lang="en-GB" sz="1600">
              <a:solidFill>
                <a:schemeClr val="bg1"/>
              </a:solidFill>
              <a:latin typeface="Arial" charset="0"/>
            </a:endParaRPr>
          </a:p>
          <a:p>
            <a:pPr eaLnBrk="1">
              <a:buSzPct val="45000"/>
              <a:buFont typeface="StarSymbol" charset="0"/>
              <a:buNone/>
            </a:pPr>
            <a:r>
              <a:rPr lang="en-GB" sz="1400" i="1">
                <a:solidFill>
                  <a:schemeClr val="bg1"/>
                </a:solidFill>
                <a:latin typeface="Arial" charset="0"/>
              </a:rPr>
              <a:t/>
            </a:r>
            <a:endParaRPr lang="en-GB" sz="1400" i="1">
              <a:solidFill>
                <a:schemeClr val="hlink"/>
              </a:solidFill>
              <a:latin typeface="Arial" charset="0"/>
            </a:endParaRPr>
          </a:p>
        </p:txBody>
      </p:sp>
      <p:pic>
        <p:nvPicPr>
          <p:cNvPr id="51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332</TotalTime>
  <Words>153</Words>
  <Application>Microsoft Macintosh PowerPoint</Application>
  <PresentationFormat>Custom</PresentationFormat>
  <Paragraphs>16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Danny Sinang</cp:lastModifiedBy>
  <cp:revision>27</cp:revision>
  <dcterms:modified xsi:type="dcterms:W3CDTF">2015-03-18T19:10:33Z</dcterms:modified>
</cp:coreProperties>
</file>