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7" r:id="rId3"/>
  </p:sldIdLst>
  <p:sldSz cx="10080625" cy="7559675"/>
  <p:notesSz cx="7772400" cy="10058400"/>
  <p:defaultTextStyle>
    <a:defPPr>
      <a:defRPr lang="en-GB"/>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7" d="100"/>
          <a:sy n="97" d="100"/>
        </p:scale>
        <p:origin x="-1704" y="-104"/>
      </p:cViewPr>
      <p:guideLst>
        <p:guide orient="horz" pos="4493"/>
        <p:guide orient="horz" pos="269"/>
        <p:guide orient="horz" pos="701"/>
        <p:guide orient="horz" pos="2573"/>
        <p:guide pos="487"/>
        <p:guide pos="6103"/>
        <p:guide pos="3175"/>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0" name="Text Box 2"/>
          <p:cNvSpPr txBox="1">
            <a:spLocks noGrp="1" noChangeArrowheads="1"/>
          </p:cNvSpPr>
          <p:nvPr>
            <p:ph type="body" idx="1"/>
          </p:nvPr>
        </p:nvSpPr>
        <p:spPr bwMode="auto">
          <a:xfrm>
            <a:off x="1185863" y="4787900"/>
            <a:ext cx="540702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64374758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098" name="Text Box 2"/>
          <p:cNvSpPr txBox="1">
            <a:spLocks noGrp="1" noChangeArrowheads="1"/>
          </p:cNvSpPr>
          <p:nvPr>
            <p:ph type="body" idx="1"/>
          </p:nvPr>
        </p:nvSpPr>
        <p:spPr bwMode="auto">
          <a:xfrm>
            <a:off x="1185863" y="4787900"/>
            <a:ext cx="5407025" cy="3827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6147" name="Text Box 3"/>
          <p:cNvSpPr txBox="1">
            <a:spLocks noGrp="1" noChangeArrowheads="1"/>
          </p:cNvSpPr>
          <p:nvPr>
            <p:ph type="body" idx="1"/>
          </p:nvPr>
        </p:nvSpPr>
        <p:spPr>
          <a:xfrm>
            <a:off x="1185863" y="4787900"/>
            <a:ext cx="5407025" cy="3827463"/>
          </a:xfrm>
          <a:noFill/>
          <a:ln/>
          <a:extLs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3917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5352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4550" y="627063"/>
            <a:ext cx="2151063" cy="623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9775" y="627063"/>
            <a:ext cx="6302375" cy="623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4775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019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69165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101850"/>
            <a:ext cx="4225925"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8100" y="2101850"/>
            <a:ext cx="4227513"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814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1015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4543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75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0923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04834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9775" y="627063"/>
            <a:ext cx="8605838" cy="12604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739775" y="2101850"/>
            <a:ext cx="8605838" cy="47609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hangingPunct="0">
        <a:lnSpc>
          <a:spcPct val="97000"/>
        </a:lnSpc>
        <a:spcBef>
          <a:spcPct val="0"/>
        </a:spcBef>
        <a:spcAft>
          <a:spcPct val="0"/>
        </a:spcAft>
        <a:buClr>
          <a:srgbClr val="FFFFFF"/>
        </a:buClr>
        <a:buSzPct val="45000"/>
        <a:buFont typeface="StarSymbol" charset="0"/>
        <a:defRPr sz="2800" b="1">
          <a:solidFill>
            <a:srgbClr val="FFFFFF"/>
          </a:solidFill>
          <a:latin typeface="+mj-lt"/>
          <a:ea typeface="+mj-ea"/>
          <a:cs typeface="+mj-cs"/>
        </a:defRPr>
      </a:lvl1pPr>
      <a:lvl2pPr marL="4318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2pPr>
      <a:lvl3pPr marL="6477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3pPr>
      <a:lvl4pPr marL="8636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4pPr>
      <a:lvl5pPr marL="10795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5pPr>
      <a:lvl6pPr marL="15367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6pPr>
      <a:lvl7pPr marL="19939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7pPr>
      <a:lvl8pPr marL="24511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8pPr>
      <a:lvl9pPr marL="29083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9pPr>
    </p:titleStyle>
    <p:bodyStyle>
      <a:lvl1pPr marL="431800" indent="-323850" algn="l" defTabSz="457200" rtl="0" fontAlgn="base" hangingPunct="0">
        <a:lnSpc>
          <a:spcPct val="97000"/>
        </a:lnSpc>
        <a:spcBef>
          <a:spcPct val="0"/>
        </a:spcBef>
        <a:spcAft>
          <a:spcPts val="888"/>
        </a:spcAft>
        <a:buClr>
          <a:srgbClr val="FFFFFF"/>
        </a:buClr>
        <a:buSzPct val="100000"/>
        <a:buFont typeface="Arial" charset="0"/>
        <a:buChar char="•"/>
        <a:defRPr sz="2000">
          <a:solidFill>
            <a:srgbClr val="FFFFFF"/>
          </a:solidFill>
          <a:latin typeface="+mn-lt"/>
          <a:ea typeface="+mn-ea"/>
          <a:cs typeface="+mn-cs"/>
        </a:defRPr>
      </a:lvl1pPr>
      <a:lvl2pPr marL="863600" indent="-287338" algn="l" defTabSz="457200" rtl="0" fontAlgn="base" hangingPunct="0">
        <a:lnSpc>
          <a:spcPct val="97000"/>
        </a:lnSpc>
        <a:spcBef>
          <a:spcPct val="0"/>
        </a:spcBef>
        <a:spcAft>
          <a:spcPts val="1138"/>
        </a:spcAft>
        <a:buClr>
          <a:srgbClr val="FFFFFF"/>
        </a:buClr>
        <a:buSzPct val="75000"/>
        <a:buFont typeface="StarSymbol" charset="0"/>
        <a:buChar char="–"/>
        <a:defRPr sz="2600">
          <a:solidFill>
            <a:srgbClr val="FFFFFF"/>
          </a:solidFill>
          <a:latin typeface="+mn-lt"/>
          <a:ea typeface="+mn-ea"/>
        </a:defRPr>
      </a:lvl2pPr>
      <a:lvl3pPr marL="1295400" indent="-215900" algn="l" defTabSz="457200" rtl="0" fontAlgn="base" hangingPunct="0">
        <a:lnSpc>
          <a:spcPct val="97000"/>
        </a:lnSpc>
        <a:spcBef>
          <a:spcPct val="0"/>
        </a:spcBef>
        <a:spcAft>
          <a:spcPts val="850"/>
        </a:spcAft>
        <a:buClr>
          <a:srgbClr val="FFFFFF"/>
        </a:buClr>
        <a:buSzPct val="45000"/>
        <a:buFont typeface="StarSymbol" charset="0"/>
        <a:buChar char="●"/>
        <a:defRPr sz="2400">
          <a:solidFill>
            <a:srgbClr val="FFFFFF"/>
          </a:solidFill>
          <a:latin typeface="+mn-lt"/>
          <a:ea typeface="+mn-ea"/>
        </a:defRPr>
      </a:lvl3pPr>
      <a:lvl4pPr marL="1727200" indent="-215900" algn="l" defTabSz="457200" rtl="0" fontAlgn="base" hangingPunct="0">
        <a:lnSpc>
          <a:spcPct val="97000"/>
        </a:lnSpc>
        <a:spcBef>
          <a:spcPct val="0"/>
        </a:spcBef>
        <a:spcAft>
          <a:spcPts val="575"/>
        </a:spcAft>
        <a:buClr>
          <a:srgbClr val="FFFFFF"/>
        </a:buClr>
        <a:buSzPct val="75000"/>
        <a:buFont typeface="StarSymbol" charset="0"/>
        <a:buChar char="–"/>
        <a:defRPr sz="2000">
          <a:solidFill>
            <a:srgbClr val="FFFFFF"/>
          </a:solidFill>
          <a:latin typeface="+mn-lt"/>
          <a:ea typeface="+mn-ea"/>
        </a:defRPr>
      </a:lvl4pPr>
      <a:lvl5pPr marL="21590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defRPr>
      </a:lvl5pPr>
      <a:lvl6pPr marL="26162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defRPr>
      </a:lvl6pPr>
      <a:lvl7pPr marL="30734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defRPr>
      </a:lvl7pPr>
      <a:lvl8pPr marL="35306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defRPr>
      </a:lvl8pPr>
      <a:lvl9pPr marL="39878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79388" y="346075"/>
            <a:ext cx="9717087"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9pPr>
          </a:lstStyle>
          <a:p>
            <a:pPr algn="ctr" eaLnBrk="1">
              <a:lnSpc>
                <a:spcPct val="97000"/>
              </a:lnSpc>
              <a:buSzPct val="45000"/>
              <a:buFont typeface="StarSymbol" charset="0"/>
              <a:buNone/>
            </a:pPr>
            <a:r>
              <a:rPr lang="en-GB" b="1">
                <a:solidFill>
                  <a:srgbClr val="FFFFFF"/>
                </a:solidFill>
                <a:latin typeface="Arial" charset="0"/>
              </a:rPr>
              <a:t>Image Challenge</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225" y="6846888"/>
            <a:ext cx="2630488" cy="4381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3080" name="Text Box 8"/>
          <p:cNvSpPr txBox="1">
            <a:spLocks noChangeArrowheads="1"/>
          </p:cNvSpPr>
          <p:nvPr/>
        </p:nvSpPr>
        <p:spPr bwMode="auto">
          <a:xfrm>
            <a:off x="773113" y="4362450"/>
            <a:ext cx="89154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9pPr>
          </a:lstStyle>
          <a:p>
            <a:pPr eaLnBrk="1">
              <a:buSzPct val="45000"/>
              <a:buFont typeface="StarSymbol" charset="0"/>
              <a:buNone/>
            </a:pPr>
            <a:r>
              <a:rPr lang="en-GB" sz="1600" b="1">
                <a:solidFill>
                  <a:schemeClr val="bg1"/>
                </a:solidFill>
                <a:latin typeface="Arial" charset="0"/>
              </a:rPr>
              <a:t>A 74-year-old man presented to the hospital for the third time in three weeks with recurrent fever, muscle aches, and vomiting. In the prior two hospitalizations, symptoms had self-resolved and broad work-up was unremarkable. He had traveled to Yosemite National Park one week prior to symptom onset. Physical examination was notable for rigors and diaphoresis. Peripheral blood smears are shown. What is the most likely diagnosis? </a:t>
            </a:r>
          </a:p>
          <a:p>
            <a:pPr eaLnBrk="1">
              <a:buSzPct val="45000"/>
              <a:buFont typeface="StarSymbol" charset="0"/>
              <a:buNone/>
            </a:pPr>
            <a:endParaRPr lang="en-GB" sz="1600" b="1">
              <a:solidFill>
                <a:schemeClr val="bg1"/>
              </a:solidFill>
              <a:latin typeface="Arial" charset="0"/>
            </a:endParaRPr>
          </a:p>
          <a:p>
            <a:pPr eaLnBrk="1">
              <a:buSzPct val="45000"/>
              <a:buFont typeface="StarSymbol" charset="0"/>
              <a:buNone/>
            </a:pPr>
            <a:r>
              <a:rPr lang="en-GB" sz="1600" b="1">
                <a:solidFill>
                  <a:schemeClr val="bg1"/>
                </a:solidFill>
                <a:latin typeface="Arial" charset="0"/>
              </a:rPr>
              <a:t>1. Babesiosis</a:t>
            </a:r>
          </a:p>
          <a:p>
            <a:pPr eaLnBrk="1">
              <a:buSzPct val="45000"/>
              <a:buFont typeface="StarSymbol" charset="0"/>
              <a:buNone/>
            </a:pPr>
            <a:r>
              <a:rPr lang="en-GB" sz="1600" b="1">
                <a:solidFill>
                  <a:schemeClr val="bg1"/>
                </a:solidFill>
                <a:latin typeface="Arial" charset="0"/>
              </a:rPr>
              <a:t>2. Leptospirosis   </a:t>
            </a:r>
          </a:p>
          <a:p>
            <a:pPr eaLnBrk="1">
              <a:buSzPct val="45000"/>
              <a:buFont typeface="StarSymbol" charset="0"/>
              <a:buNone/>
            </a:pPr>
            <a:r>
              <a:rPr lang="en-GB" sz="1600" b="1">
                <a:solidFill>
                  <a:schemeClr val="bg1"/>
                </a:solidFill>
                <a:latin typeface="Arial" charset="0"/>
              </a:rPr>
              <a:t>3. Rocky Mountain spotted fever </a:t>
            </a:r>
          </a:p>
          <a:p>
            <a:pPr eaLnBrk="1">
              <a:buSzPct val="45000"/>
              <a:buFont typeface="StarSymbol" charset="0"/>
              <a:buNone/>
            </a:pPr>
            <a:r>
              <a:rPr lang="en-GB" sz="1600" b="1">
                <a:solidFill>
                  <a:schemeClr val="bg1"/>
                </a:solidFill>
                <a:latin typeface="Arial" charset="0"/>
              </a:rPr>
              <a:t>4. Secondary syphilis</a:t>
            </a:r>
          </a:p>
          <a:p>
            <a:pPr eaLnBrk="1">
              <a:buSzPct val="45000"/>
              <a:buFont typeface="StarSymbol" charset="0"/>
              <a:buNone/>
            </a:pPr>
            <a:r>
              <a:rPr lang="en-GB" sz="1600" b="1">
                <a:solidFill>
                  <a:schemeClr val="bg1"/>
                </a:solidFill>
                <a:latin typeface="Arial" charset="0"/>
              </a:rPr>
              <a:t>5. Soft tick relapsing fever </a:t>
            </a:r>
          </a:p>
        </p:txBody>
      </p:sp>
      <p:sp>
        <p:nvSpPr>
          <p:cNvPr id="3084" name="Rectangle 12"/>
          <p:cNvSpPr>
            <a:spLocks noChangeArrowheads="1"/>
          </p:cNvSpPr>
          <p:nvPr/>
        </p:nvSpPr>
        <p:spPr bwMode="auto">
          <a:xfrm>
            <a:off x="392113" y="4322763"/>
            <a:ext cx="411162" cy="3381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600" b="1">
                <a:solidFill>
                  <a:schemeClr val="bg1"/>
                </a:solidFill>
                <a:latin typeface="Arial" charset="0"/>
              </a:rPr>
              <a:t>Q:</a:t>
            </a:r>
          </a:p>
        </p:txBody>
      </p:sp>
      <p:pic>
        <p:nvPicPr>
          <p:cNvPr id="3089" name="Picture 17" descr="whiteSquar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6257" y="864648"/>
            <a:ext cx="5468112" cy="336499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493713" y="2332038"/>
            <a:ext cx="922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9pPr>
          </a:lstStyle>
          <a:p>
            <a:pPr eaLnBrk="1">
              <a:buSzPct val="45000"/>
              <a:buFont typeface="StarSymbol" charset="0"/>
              <a:buNone/>
            </a:pPr>
            <a:r>
              <a:rPr lang="en-GB" sz="1600" b="1">
                <a:solidFill>
                  <a:schemeClr val="bg1"/>
                </a:solidFill>
                <a:latin typeface="Arial" charset="0"/>
              </a:rPr>
              <a:t>Answer:</a:t>
            </a:r>
          </a:p>
        </p:txBody>
      </p:sp>
      <p:sp>
        <p:nvSpPr>
          <p:cNvPr id="5128" name="Text Box 8"/>
          <p:cNvSpPr txBox="1">
            <a:spLocks noChangeArrowheads="1"/>
          </p:cNvSpPr>
          <p:nvPr/>
        </p:nvSpPr>
        <p:spPr bwMode="auto">
          <a:xfrm>
            <a:off x="179388" y="346075"/>
            <a:ext cx="9717087"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9pPr>
          </a:lstStyle>
          <a:p>
            <a:pPr algn="ctr" eaLnBrk="1">
              <a:lnSpc>
                <a:spcPct val="97000"/>
              </a:lnSpc>
              <a:buSzPct val="45000"/>
              <a:buFont typeface="StarSymbol" charset="0"/>
              <a:buNone/>
            </a:pPr>
            <a:r>
              <a:rPr lang="en-GB" b="1">
                <a:solidFill>
                  <a:srgbClr val="FFFFFF"/>
                </a:solidFill>
                <a:latin typeface="Arial" charset="0"/>
              </a:rPr>
              <a:t>Image Challenge</a:t>
            </a:r>
          </a:p>
        </p:txBody>
      </p:sp>
      <p:sp>
        <p:nvSpPr>
          <p:cNvPr id="5130" name="Text Box 10"/>
          <p:cNvSpPr txBox="1">
            <a:spLocks noChangeArrowheads="1"/>
          </p:cNvSpPr>
          <p:nvPr/>
        </p:nvSpPr>
        <p:spPr bwMode="auto">
          <a:xfrm>
            <a:off x="773113" y="1100138"/>
            <a:ext cx="891540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9pPr>
          </a:lstStyle>
          <a:p>
            <a:pPr eaLnBrk="1">
              <a:lnSpc>
                <a:spcPct val="97000"/>
              </a:lnSpc>
              <a:buSzPct val="45000"/>
              <a:buFont typeface="StarSymbol" charset="0"/>
              <a:buNone/>
            </a:pPr>
            <a:r>
              <a:rPr lang="en-GB" sz="1600" b="1">
                <a:solidFill>
                  <a:schemeClr val="bg1"/>
                </a:solidFill>
                <a:latin typeface="Arial" charset="0"/>
              </a:rPr>
              <a:t>A 74-year-old man presented to the hospital for the third time in three weeks with recurrent fever, muscle aches, and vomiting. In the prior two hospitalizations, symptoms had self-resolved and broad work-up was unremarkable. He had traveled to Yosemite National Park one week prior to symptom onset. Physical examination was notable for rigors and diaphoresis. Peripheral blood smears are shown. What is the most likely diagnosis? </a:t>
            </a:r>
            <a:r>
              <a:rPr lang="en-GB" sz="1600">
                <a:solidFill>
                  <a:schemeClr val="bg1"/>
                </a:solidFill>
                <a:latin typeface="Arial" charset="0"/>
              </a:rPr>
              <a:t/>
            </a:r>
          </a:p>
        </p:txBody>
      </p:sp>
      <p:sp>
        <p:nvSpPr>
          <p:cNvPr id="5131" name="Rectangle 11"/>
          <p:cNvSpPr>
            <a:spLocks noChangeArrowheads="1"/>
          </p:cNvSpPr>
          <p:nvPr/>
        </p:nvSpPr>
        <p:spPr bwMode="auto">
          <a:xfrm>
            <a:off x="392113" y="1036638"/>
            <a:ext cx="411162" cy="3381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600" b="1">
                <a:solidFill>
                  <a:schemeClr val="bg1"/>
                </a:solidFill>
                <a:latin typeface="Arial" charset="0"/>
              </a:rPr>
              <a:t>Q:</a:t>
            </a:r>
          </a:p>
        </p:txBody>
      </p:sp>
      <p:sp>
        <p:nvSpPr>
          <p:cNvPr id="5133" name="Rectangle 13"/>
          <p:cNvSpPr>
            <a:spLocks noChangeArrowheads="1"/>
          </p:cNvSpPr>
          <p:nvPr/>
        </p:nvSpPr>
        <p:spPr bwMode="auto">
          <a:xfrm>
            <a:off x="696913" y="2713038"/>
            <a:ext cx="8610600" cy="20145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a:buSzPct val="45000"/>
              <a:buFont typeface="StarSymbol" charset="0"/>
              <a:buNone/>
            </a:pPr>
            <a:r>
              <a:rPr lang="en-GB" sz="1600" b="1">
                <a:solidFill>
                  <a:schemeClr val="bg1"/>
                </a:solidFill>
                <a:latin typeface="Arial" charset="0"/>
              </a:rPr>
              <a:t>Soft tick relapsing fever </a:t>
            </a:r>
          </a:p>
          <a:p>
            <a:pPr eaLnBrk="1">
              <a:buSzPct val="45000"/>
              <a:buFont typeface="StarSymbol" charset="0"/>
              <a:buNone/>
            </a:pPr>
            <a:endParaRPr lang="en-GB" sz="1600" b="1">
              <a:solidFill>
                <a:schemeClr val="bg1"/>
              </a:solidFill>
              <a:latin typeface="Arial" charset="0"/>
            </a:endParaRPr>
          </a:p>
          <a:p>
            <a:pPr eaLnBrk="1">
              <a:buSzPct val="45000"/>
              <a:buFont typeface="StarSymbol" charset="0"/>
              <a:buNone/>
            </a:pPr>
            <a:r>
              <a:rPr lang="en-GB" sz="1600">
                <a:solidFill>
                  <a:schemeClr val="bg1"/>
                </a:solidFill>
                <a:latin typeface="Arial" charset="0"/>
              </a:rPr>
              <a:t>Soft tick relapsing fever is a recurrent febrile syndrome caused by transmission of certain borrelia species during the bite of a soft-bodied tick. Peripheral blood smears with Wright’s staining showed spirochetes. Polymerase-chain-reaction assay of a peripheral venous blood was positive for borrelia species. In the Sierra Nevada mountain range, Ornithodoros hermsi ticks transmit Borrelia hermsii, the presumptive pathogen in this case. The patient was treated with doxycycline and monitored for a Jarisch-Herxheimer reaction. </a:t>
            </a:r>
          </a:p>
          <a:p>
            <a:pPr eaLnBrk="1">
              <a:buSzPct val="45000"/>
              <a:buFont typeface="StarSymbol" charset="0"/>
              <a:buNone/>
            </a:pPr>
            <a:endParaRPr lang="en-GB" sz="1600">
              <a:solidFill>
                <a:schemeClr val="bg1"/>
              </a:solidFill>
              <a:latin typeface="Arial" charset="0"/>
            </a:endParaRPr>
          </a:p>
          <a:p>
            <a:pPr eaLnBrk="1">
              <a:buSzPct val="45000"/>
              <a:buFont typeface="StarSymbol" charset="0"/>
              <a:buNone/>
            </a:pPr>
            <a:r>
              <a:rPr lang="en-GB" sz="1400" i="1">
                <a:solidFill>
                  <a:schemeClr val="bg1"/>
                </a:solidFill>
                <a:latin typeface="Arial" charset="0"/>
              </a:rPr>
              <a:t/>
            </a:r>
            <a:endParaRPr lang="en-GB" sz="1400" i="1">
              <a:solidFill>
                <a:schemeClr val="hlink"/>
              </a:solidFill>
              <a:latin typeface="Arial" charset="0"/>
            </a:endParaRPr>
          </a:p>
        </p:txBody>
      </p:sp>
      <p:pic>
        <p:nvPicPr>
          <p:cNvPr id="513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225" y="6846888"/>
            <a:ext cx="2630488" cy="4381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effectLst/>
            <a:latin typeface="Times New Roman" charset="0"/>
            <a:ea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332</TotalTime>
  <Words>153</Words>
  <Application>Microsoft Macintosh PowerPoint</Application>
  <PresentationFormat>Custom</PresentationFormat>
  <Paragraphs>16</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Default Design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Danny Sinang</cp:lastModifiedBy>
  <cp:revision>27</cp:revision>
  <dcterms:modified xsi:type="dcterms:W3CDTF">2015-03-18T19:10:33Z</dcterms:modified>
</cp:coreProperties>
</file>