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6" r:id="rId2"/>
    <p:sldId id="257" r:id="rId3"/>
  </p:sldIdLst>
  <p:sldSz cx="10080625" cy="7559675"/>
  <p:notesSz cx="7772400" cy="10058400"/>
  <p:defaultTextStyle>
    <a:defPPr>
      <a:defRPr lang="en-GB"/>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5pPr>
    <a:lvl6pPr marL="2286000" algn="l" defTabSz="457200" rtl="0" eaLnBrk="1" latinLnBrk="0" hangingPunct="1">
      <a:defRPr sz="2400" kern="1200">
        <a:solidFill>
          <a:schemeClr val="tx1"/>
        </a:solidFill>
        <a:latin typeface="Times New Roman" charset="0"/>
        <a:ea typeface="ＭＳ Ｐゴシック" charset="0"/>
        <a:cs typeface="+mn-cs"/>
      </a:defRPr>
    </a:lvl6pPr>
    <a:lvl7pPr marL="2743200" algn="l" defTabSz="457200" rtl="0" eaLnBrk="1" latinLnBrk="0" hangingPunct="1">
      <a:defRPr sz="2400" kern="1200">
        <a:solidFill>
          <a:schemeClr val="tx1"/>
        </a:solidFill>
        <a:latin typeface="Times New Roman" charset="0"/>
        <a:ea typeface="ＭＳ Ｐゴシック" charset="0"/>
        <a:cs typeface="+mn-cs"/>
      </a:defRPr>
    </a:lvl7pPr>
    <a:lvl8pPr marL="3200400" algn="l" defTabSz="457200" rtl="0" eaLnBrk="1" latinLnBrk="0" hangingPunct="1">
      <a:defRPr sz="2400" kern="1200">
        <a:solidFill>
          <a:schemeClr val="tx1"/>
        </a:solidFill>
        <a:latin typeface="Times New Roman" charset="0"/>
        <a:ea typeface="ＭＳ Ｐゴシック" charset="0"/>
        <a:cs typeface="+mn-cs"/>
      </a:defRPr>
    </a:lvl8pPr>
    <a:lvl9pPr marL="3657600" algn="l" defTabSz="457200" rtl="0" eaLnBrk="1" latinLnBrk="0" hangingPunct="1">
      <a:defRPr sz="2400" kern="1200">
        <a:solidFill>
          <a:schemeClr val="tx1"/>
        </a:solidFill>
        <a:latin typeface="Times New Roman"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7" d="100"/>
          <a:sy n="97" d="100"/>
        </p:scale>
        <p:origin x="-1704" y="-104"/>
      </p:cViewPr>
      <p:guideLst>
        <p:guide orient="horz" pos="4493"/>
        <p:guide orient="horz" pos="269"/>
        <p:guide orient="horz" pos="701"/>
        <p:guide orient="horz" pos="2573"/>
        <p:guide pos="487"/>
        <p:guide pos="6103"/>
        <p:guide pos="3175"/>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050" name="Text Box 2"/>
          <p:cNvSpPr txBox="1">
            <a:spLocks noGrp="1" noChangeArrowheads="1"/>
          </p:cNvSpPr>
          <p:nvPr>
            <p:ph type="body" idx="1"/>
          </p:nvPr>
        </p:nvSpPr>
        <p:spPr bwMode="auto">
          <a:xfrm>
            <a:off x="1185863" y="4787900"/>
            <a:ext cx="5407025" cy="382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endParaRPr lang="en-US"/>
          </a:p>
        </p:txBody>
      </p:sp>
    </p:spTree>
    <p:extLst>
      <p:ext uri="{BB962C8B-B14F-4D97-AF65-F5344CB8AC3E}">
        <p14:creationId xmlns:p14="http://schemas.microsoft.com/office/powerpoint/2010/main" val="64374758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1pPr>
    <a:lvl2pPr marL="742950" indent="-28575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2pPr>
    <a:lvl3pPr marL="11430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3pPr>
    <a:lvl4pPr marL="16002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4pPr>
    <a:lvl5pPr marL="20574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098" name="Text Box 2"/>
          <p:cNvSpPr txBox="1">
            <a:spLocks noGrp="1" noChangeArrowheads="1"/>
          </p:cNvSpPr>
          <p:nvPr>
            <p:ph type="body" idx="1"/>
          </p:nvPr>
        </p:nvSpPr>
        <p:spPr bwMode="auto">
          <a:xfrm>
            <a:off x="1185863" y="4787900"/>
            <a:ext cx="5407025" cy="3827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sp>
      <p:sp>
        <p:nvSpPr>
          <p:cNvPr id="6147" name="Text Box 3"/>
          <p:cNvSpPr txBox="1">
            <a:spLocks noGrp="1" noChangeArrowheads="1"/>
          </p:cNvSpPr>
          <p:nvPr>
            <p:ph type="body" idx="1"/>
          </p:nvPr>
        </p:nvSpPr>
        <p:spPr>
          <a:xfrm>
            <a:off x="1185863" y="4787900"/>
            <a:ext cx="5407025" cy="3827463"/>
          </a:xfrm>
          <a:noFill/>
          <a:ln/>
          <a:extLst>
            <a:ext uri="{FAA26D3D-D897-4be2-8F04-BA451C77F1D7}">
              <ma14:placeholderFlag xmlns:ma14="http://schemas.microsoft.com/office/mac/drawingml/2011/main" val="1"/>
            </a:ext>
          </a:extLst>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3917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45352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4550" y="627063"/>
            <a:ext cx="2151063" cy="6235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39775" y="627063"/>
            <a:ext cx="6302375" cy="6235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4775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019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69165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39775" y="2101850"/>
            <a:ext cx="4225925"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8100" y="2101850"/>
            <a:ext cx="4227513"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28141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1015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64543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5754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40923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104834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739775" y="627063"/>
            <a:ext cx="8605838" cy="1260475"/>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739775" y="2101850"/>
            <a:ext cx="8605838" cy="4760913"/>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hangingPunct="0">
        <a:lnSpc>
          <a:spcPct val="97000"/>
        </a:lnSpc>
        <a:spcBef>
          <a:spcPct val="0"/>
        </a:spcBef>
        <a:spcAft>
          <a:spcPct val="0"/>
        </a:spcAft>
        <a:buClr>
          <a:srgbClr val="FFFFFF"/>
        </a:buClr>
        <a:buSzPct val="45000"/>
        <a:buFont typeface="StarSymbol" charset="0"/>
        <a:defRPr sz="2800" b="1">
          <a:solidFill>
            <a:srgbClr val="FFFFFF"/>
          </a:solidFill>
          <a:latin typeface="+mj-lt"/>
          <a:ea typeface="+mj-ea"/>
          <a:cs typeface="+mj-cs"/>
        </a:defRPr>
      </a:lvl1pPr>
      <a:lvl2pPr marL="4318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2pPr>
      <a:lvl3pPr marL="647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3pPr>
      <a:lvl4pPr marL="8636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4pPr>
      <a:lvl5pPr marL="10795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5pPr>
      <a:lvl6pPr marL="1536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6pPr>
      <a:lvl7pPr marL="19939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7pPr>
      <a:lvl8pPr marL="24511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8pPr>
      <a:lvl9pPr marL="29083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9pPr>
    </p:titleStyle>
    <p:bodyStyle>
      <a:lvl1pPr marL="431800" indent="-323850" algn="l" defTabSz="457200" rtl="0" fontAlgn="base" hangingPunct="0">
        <a:lnSpc>
          <a:spcPct val="97000"/>
        </a:lnSpc>
        <a:spcBef>
          <a:spcPct val="0"/>
        </a:spcBef>
        <a:spcAft>
          <a:spcPts val="888"/>
        </a:spcAft>
        <a:buClr>
          <a:srgbClr val="FFFFFF"/>
        </a:buClr>
        <a:buSzPct val="100000"/>
        <a:buFont typeface="Arial" charset="0"/>
        <a:buChar char="•"/>
        <a:defRPr sz="2000">
          <a:solidFill>
            <a:srgbClr val="FFFFFF"/>
          </a:solidFill>
          <a:latin typeface="+mn-lt"/>
          <a:ea typeface="+mn-ea"/>
          <a:cs typeface="+mn-cs"/>
        </a:defRPr>
      </a:lvl1pPr>
      <a:lvl2pPr marL="863600" indent="-287338" algn="l" defTabSz="457200" rtl="0" fontAlgn="base" hangingPunct="0">
        <a:lnSpc>
          <a:spcPct val="97000"/>
        </a:lnSpc>
        <a:spcBef>
          <a:spcPct val="0"/>
        </a:spcBef>
        <a:spcAft>
          <a:spcPts val="1138"/>
        </a:spcAft>
        <a:buClr>
          <a:srgbClr val="FFFFFF"/>
        </a:buClr>
        <a:buSzPct val="75000"/>
        <a:buFont typeface="StarSymbol" charset="0"/>
        <a:buChar char="–"/>
        <a:defRPr sz="2600">
          <a:solidFill>
            <a:srgbClr val="FFFFFF"/>
          </a:solidFill>
          <a:latin typeface="+mn-lt"/>
          <a:ea typeface="+mn-ea"/>
        </a:defRPr>
      </a:lvl2pPr>
      <a:lvl3pPr marL="1295400" indent="-215900" algn="l" defTabSz="457200" rtl="0" fontAlgn="base" hangingPunct="0">
        <a:lnSpc>
          <a:spcPct val="97000"/>
        </a:lnSpc>
        <a:spcBef>
          <a:spcPct val="0"/>
        </a:spcBef>
        <a:spcAft>
          <a:spcPts val="850"/>
        </a:spcAft>
        <a:buClr>
          <a:srgbClr val="FFFFFF"/>
        </a:buClr>
        <a:buSzPct val="45000"/>
        <a:buFont typeface="StarSymbol" charset="0"/>
        <a:buChar char="●"/>
        <a:defRPr sz="2400">
          <a:solidFill>
            <a:srgbClr val="FFFFFF"/>
          </a:solidFill>
          <a:latin typeface="+mn-lt"/>
          <a:ea typeface="+mn-ea"/>
        </a:defRPr>
      </a:lvl3pPr>
      <a:lvl4pPr marL="1727200" indent="-215900" algn="l" defTabSz="457200" rtl="0" fontAlgn="base" hangingPunct="0">
        <a:lnSpc>
          <a:spcPct val="97000"/>
        </a:lnSpc>
        <a:spcBef>
          <a:spcPct val="0"/>
        </a:spcBef>
        <a:spcAft>
          <a:spcPts val="575"/>
        </a:spcAft>
        <a:buClr>
          <a:srgbClr val="FFFFFF"/>
        </a:buClr>
        <a:buSzPct val="75000"/>
        <a:buFont typeface="StarSymbol" charset="0"/>
        <a:buChar char="–"/>
        <a:defRPr sz="2000">
          <a:solidFill>
            <a:srgbClr val="FFFFFF"/>
          </a:solidFill>
          <a:latin typeface="+mn-lt"/>
          <a:ea typeface="+mn-ea"/>
        </a:defRPr>
      </a:lvl4pPr>
      <a:lvl5pPr marL="21590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5pPr>
      <a:lvl6pPr marL="26162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6pPr>
      <a:lvl7pPr marL="30734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7pPr>
      <a:lvl8pPr marL="35306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8pPr>
      <a:lvl9pPr marL="39878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
        <p:nvSpPr>
          <p:cNvPr id="3080" name="Text Box 8"/>
          <p:cNvSpPr txBox="1">
            <a:spLocks noChangeArrowheads="1"/>
          </p:cNvSpPr>
          <p:nvPr/>
        </p:nvSpPr>
        <p:spPr bwMode="auto">
          <a:xfrm>
            <a:off x="773113" y="4362450"/>
            <a:ext cx="891540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 previously healthy 10-year-old boy was brought to the pediatric emergency department with a 4-day history of progressively worsening bruising around the eyelids. Four weeks prior, he developed a dry cough, which had intensified over the previous week. The patient was up to date on routine vaccinations and had no history of trauma or bleeding disorders. On physical examination, ecchymosis was noted on the eyelids, along with subconjunctival hemorrhages in both eyes. A complete ophthalmologic examination was otherwise normal. Which of the following is the most likely etiology of the patient’s symptoms and findings?
</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b="1">
                <a:solidFill>
                  <a:schemeClr val="bg1"/>
                </a:solidFill>
                <a:latin typeface="Arial" charset="0"/>
              </a:rPr>
              <a:t>1. Acute lymphoblastic leukemia</a:t>
            </a:r>
          </a:p>
          <a:p>
            <a:pPr eaLnBrk="1">
              <a:buSzPct val="45000"/>
              <a:buFont typeface="StarSymbol" charset="0"/>
              <a:buNone/>
            </a:pPr>
            <a:r>
              <a:rPr lang="en-GB" sz="1600" b="1">
                <a:solidFill>
                  <a:schemeClr val="bg1"/>
                </a:solidFill>
                <a:latin typeface="Arial" charset="0"/>
              </a:rPr>
              <a:t>2. Influenza</a:t>
            </a:r>
          </a:p>
          <a:p>
            <a:pPr eaLnBrk="1">
              <a:buSzPct val="45000"/>
              <a:buFont typeface="StarSymbol" charset="0"/>
              <a:buNone/>
            </a:pPr>
            <a:r>
              <a:rPr lang="en-GB" sz="1600" b="1">
                <a:solidFill>
                  <a:schemeClr val="bg1"/>
                </a:solidFill>
                <a:latin typeface="Arial" charset="0"/>
              </a:rPr>
              <a:t>3. Inhaled foreign body</a:t>
            </a:r>
          </a:p>
          <a:p>
            <a:pPr eaLnBrk="1">
              <a:buSzPct val="45000"/>
              <a:buFont typeface="StarSymbol" charset="0"/>
              <a:buNone/>
            </a:pPr>
            <a:r>
              <a:rPr lang="en-GB" sz="1600" b="1">
                <a:solidFill>
                  <a:schemeClr val="bg1"/>
                </a:solidFill>
                <a:latin typeface="Arial" charset="0"/>
              </a:rPr>
              <a:t>4. Leptospirosis</a:t>
            </a:r>
          </a:p>
          <a:p>
            <a:pPr eaLnBrk="1">
              <a:buSzPct val="45000"/>
              <a:buFont typeface="StarSymbol" charset="0"/>
              <a:buNone/>
            </a:pPr>
            <a:r>
              <a:rPr lang="en-GB" sz="1600" b="1">
                <a:solidFill>
                  <a:schemeClr val="bg1"/>
                </a:solidFill>
                <a:latin typeface="Arial" charset="0"/>
              </a:rPr>
              <a:t>5. Pertussis </a:t>
            </a:r>
          </a:p>
        </p:txBody>
      </p:sp>
      <p:sp>
        <p:nvSpPr>
          <p:cNvPr id="3084" name="Rectangle 12"/>
          <p:cNvSpPr>
            <a:spLocks noChangeArrowheads="1"/>
          </p:cNvSpPr>
          <p:nvPr/>
        </p:nvSpPr>
        <p:spPr bwMode="auto">
          <a:xfrm>
            <a:off x="392113" y="4322763"/>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pic>
        <p:nvPicPr>
          <p:cNvPr id="3089" name="Picture 17" descr="whiteSquar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37193" y="864648"/>
            <a:ext cx="4206240" cy="3364992"/>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493713" y="2332038"/>
            <a:ext cx="9220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Answer:</a:t>
            </a:r>
          </a:p>
        </p:txBody>
      </p:sp>
      <p:sp>
        <p:nvSpPr>
          <p:cNvPr id="5128" name="Text Box 8"/>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sp>
        <p:nvSpPr>
          <p:cNvPr id="5130" name="Text Box 10"/>
          <p:cNvSpPr txBox="1">
            <a:spLocks noChangeArrowheads="1"/>
          </p:cNvSpPr>
          <p:nvPr/>
        </p:nvSpPr>
        <p:spPr bwMode="auto">
          <a:xfrm>
            <a:off x="773113" y="1100138"/>
            <a:ext cx="8915400"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lnSpc>
                <a:spcPct val="97000"/>
              </a:lnSpc>
              <a:buSzPct val="45000"/>
              <a:buFont typeface="StarSymbol" charset="0"/>
              <a:buNone/>
            </a:pPr>
            <a:r>
              <a:rPr lang="en-GB" sz="1600" b="1">
                <a:solidFill>
                  <a:schemeClr val="bg1"/>
                </a:solidFill>
                <a:latin typeface="Arial" charset="0"/>
              </a:rPr>
              <a:t>A previously healthy 10-year-old boy was brought to the pediatric emergency department with a 4-day history of progressively worsening bruising around the eyelids. Four weeks prior, he developed a dry cough, which had intensified over the previous week. The patient was up to date on routine vaccinations and had no history of trauma or bleeding disorders. On physical examination, ecchymosis was noted on the eyelids, along with subconjunctival hemorrhages in both eyes. A complete ophthalmologic examination was otherwise normal. Which of the following is the most likely etiology of the patient’s symptoms and findings?
</a:t>
            </a:r>
            <a:r>
              <a:rPr lang="en-GB" sz="1600">
                <a:solidFill>
                  <a:schemeClr val="bg1"/>
                </a:solidFill>
                <a:latin typeface="Arial" charset="0"/>
              </a:rPr>
              <a:t/>
            </a:r>
          </a:p>
        </p:txBody>
      </p:sp>
      <p:sp>
        <p:nvSpPr>
          <p:cNvPr id="5131" name="Rectangle 11"/>
          <p:cNvSpPr>
            <a:spLocks noChangeArrowheads="1"/>
          </p:cNvSpPr>
          <p:nvPr/>
        </p:nvSpPr>
        <p:spPr bwMode="auto">
          <a:xfrm>
            <a:off x="392113" y="1036638"/>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sp>
        <p:nvSpPr>
          <p:cNvPr id="5133" name="Rectangle 13"/>
          <p:cNvSpPr>
            <a:spLocks noChangeArrowheads="1"/>
          </p:cNvSpPr>
          <p:nvPr/>
        </p:nvSpPr>
        <p:spPr bwMode="auto">
          <a:xfrm>
            <a:off x="696913" y="2713038"/>
            <a:ext cx="8610600" cy="20145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a:buSzPct val="45000"/>
              <a:buFont typeface="StarSymbol" charset="0"/>
              <a:buNone/>
            </a:pPr>
            <a:r>
              <a:rPr lang="en-GB" sz="1600" b="1">
                <a:solidFill>
                  <a:schemeClr val="bg1"/>
                </a:solidFill>
                <a:latin typeface="Arial" charset="0"/>
              </a:rPr>
              <a:t>Pertussis </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a:solidFill>
                  <a:schemeClr val="bg1"/>
                </a:solidFill>
                <a:latin typeface="Arial" charset="0"/>
              </a:rPr>
              <a:t>A polymerase-chain-reaction assay from a nasopharyngeal swab specimen was positive for Bordetella pertussis. A diagnosis of eyelid ecchymoses and subconjunctival hemorrhages owing to pertussis was made. In pertussis (also known as whooping cough), small blood vessels in and around the eyes may rupture when venous pressures increase as a result of intense paroxysms of coughing. Other complications of severe coughing include rib fracture, pneumothorax, and syncope. </a:t>
            </a:r>
          </a:p>
          <a:p>
            <a:pPr eaLnBrk="1">
              <a:buSzPct val="45000"/>
              <a:buFont typeface="StarSymbol" charset="0"/>
              <a:buNone/>
            </a:pPr>
            <a:endParaRPr lang="en-GB" sz="1600">
              <a:solidFill>
                <a:schemeClr val="bg1"/>
              </a:solidFill>
              <a:latin typeface="Arial" charset="0"/>
            </a:endParaRPr>
          </a:p>
          <a:p>
            <a:pPr eaLnBrk="1">
              <a:buSzPct val="45000"/>
              <a:buFont typeface="StarSymbol" charset="0"/>
              <a:buNone/>
            </a:pPr>
            <a:r>
              <a:rPr lang="en-GB" sz="1400" i="1">
                <a:solidFill>
                  <a:schemeClr val="bg1"/>
                </a:solidFill>
                <a:latin typeface="Arial" charset="0"/>
              </a:rPr>
              <a:t/>
            </a:r>
            <a:endParaRPr lang="en-GB" sz="1400" i="1">
              <a:solidFill>
                <a:schemeClr val="hlink"/>
              </a:solidFill>
              <a:latin typeface="Arial" charset="0"/>
            </a:endParaRPr>
          </a:p>
        </p:txBody>
      </p:sp>
      <p:pic>
        <p:nvPicPr>
          <p:cNvPr id="5134"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332</TotalTime>
  <Words>153</Words>
  <Application>Microsoft Macintosh PowerPoint</Application>
  <PresentationFormat>Custom</PresentationFormat>
  <Paragraphs>16</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Default Design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Danny Sinang</cp:lastModifiedBy>
  <cp:revision>27</cp:revision>
  <dcterms:modified xsi:type="dcterms:W3CDTF">2015-03-18T19:10:33Z</dcterms:modified>
</cp:coreProperties>
</file>