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10080625" cy="7559675"/>
  <p:notesSz cx="7772400" cy="100584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97" d="100"/>
          <a:sy n="97" d="100"/>
        </p:scale>
        <p:origin x="-1704" y="-104"/>
      </p:cViewPr>
      <p:guideLst>
        <p:guide orient="horz" pos="4493"/>
        <p:guide orient="horz" pos="269"/>
        <p:guide orient="horz" pos="701"/>
        <p:guide orient="horz" pos="2573"/>
        <p:guide pos="487"/>
        <p:guide pos="6103"/>
        <p:guide pos="3175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5" Type="http://schemas.openxmlformats.org/officeDocument/2006/relationships/printerSettings" Target="printerSettings/printerSettings1.bin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Relationship Id="rId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587500" y="1006475"/>
            <a:ext cx="4595813" cy="344805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050" name="Text Box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185863" y="4787900"/>
            <a:ext cx="5407025" cy="3825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374758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1pPr>
    <a:lvl2pPr marL="742950" indent="-28575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2pPr>
    <a:lvl3pPr marL="11430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3pPr>
    <a:lvl4pPr marL="16002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4pPr>
    <a:lvl5pPr marL="20574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587500" y="1006475"/>
            <a:ext cx="4595813" cy="34480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4098" name="Text Box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185863" y="4787900"/>
            <a:ext cx="5407025" cy="3827463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587500" y="1006475"/>
            <a:ext cx="4595813" cy="34480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6147" name="Text Box 3"/>
          <p:cNvSpPr txBox="1">
            <a:spLocks noGrp="1" noChangeArrowheads="1"/>
          </p:cNvSpPr>
          <p:nvPr>
            <p:ph type="body" idx="1"/>
          </p:nvPr>
        </p:nvSpPr>
        <p:spPr>
          <a:xfrm>
            <a:off x="1185863" y="4787900"/>
            <a:ext cx="5407025" cy="3827463"/>
          </a:xfrm>
          <a:noFill/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9177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53522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94550" y="627063"/>
            <a:ext cx="2151063" cy="62357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9775" y="627063"/>
            <a:ext cx="6302375" cy="62357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47758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0199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2691651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9775" y="2101850"/>
            <a:ext cx="4225925" cy="47609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8100" y="2101850"/>
            <a:ext cx="4227513" cy="47609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81411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3213"/>
            <a:ext cx="9072563" cy="1258887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10155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45432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257546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409236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104834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739775" y="627063"/>
            <a:ext cx="8605838" cy="1260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9775" y="2101850"/>
            <a:ext cx="8605838" cy="4760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  <a:p>
            <a:pPr lvl="4"/>
            <a:r>
              <a:rPr lang="en-GB"/>
              <a:t>Eighth Outline Level</a:t>
            </a:r>
          </a:p>
          <a:p>
            <a:pPr lvl="4"/>
            <a:r>
              <a:rPr lang="en-GB"/>
              <a:t>Ninth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fontAlgn="base" hangingPunct="0">
        <a:lnSpc>
          <a:spcPct val="97000"/>
        </a:lnSpc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2800" b="1">
          <a:solidFill>
            <a:srgbClr val="FFFFFF"/>
          </a:solidFill>
          <a:latin typeface="+mj-lt"/>
          <a:ea typeface="+mj-ea"/>
          <a:cs typeface="+mj-cs"/>
        </a:defRPr>
      </a:lvl1pPr>
      <a:lvl2pPr marL="4318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2pPr>
      <a:lvl3pPr marL="6477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3pPr>
      <a:lvl4pPr marL="8636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4pPr>
      <a:lvl5pPr marL="10795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5pPr>
      <a:lvl6pPr marL="15367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6pPr>
      <a:lvl7pPr marL="19939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7pPr>
      <a:lvl8pPr marL="24511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8pPr>
      <a:lvl9pPr marL="29083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9pPr>
    </p:titleStyle>
    <p:bodyStyle>
      <a:lvl1pPr marL="431800" indent="-323850" algn="l" defTabSz="457200" rtl="0" fontAlgn="base" hangingPunct="0">
        <a:lnSpc>
          <a:spcPct val="97000"/>
        </a:lnSpc>
        <a:spcBef>
          <a:spcPct val="0"/>
        </a:spcBef>
        <a:spcAft>
          <a:spcPts val="888"/>
        </a:spcAft>
        <a:buClr>
          <a:srgbClr val="FFFFFF"/>
        </a:buClr>
        <a:buSzPct val="100000"/>
        <a:buFont typeface="Arial" charset="0"/>
        <a:buChar char="•"/>
        <a:defRPr sz="2000">
          <a:solidFill>
            <a:srgbClr val="FFFFFF"/>
          </a:solidFill>
          <a:latin typeface="+mn-lt"/>
          <a:ea typeface="+mn-ea"/>
          <a:cs typeface="+mn-cs"/>
        </a:defRPr>
      </a:lvl1pPr>
      <a:lvl2pPr marL="863600" indent="-287338" algn="l" defTabSz="457200" rtl="0" fontAlgn="base" hangingPunct="0">
        <a:lnSpc>
          <a:spcPct val="97000"/>
        </a:lnSpc>
        <a:spcBef>
          <a:spcPct val="0"/>
        </a:spcBef>
        <a:spcAft>
          <a:spcPts val="1138"/>
        </a:spcAft>
        <a:buClr>
          <a:srgbClr val="FFFFFF"/>
        </a:buClr>
        <a:buSzPct val="75000"/>
        <a:buFont typeface="StarSymbol" charset="0"/>
        <a:buChar char="–"/>
        <a:defRPr sz="2600">
          <a:solidFill>
            <a:srgbClr val="FFFFFF"/>
          </a:solidFill>
          <a:latin typeface="+mn-lt"/>
          <a:ea typeface="+mn-ea"/>
        </a:defRPr>
      </a:lvl2pPr>
      <a:lvl3pPr marL="1295400" indent="-215900" algn="l" defTabSz="457200" rtl="0" fontAlgn="base" hangingPunct="0">
        <a:lnSpc>
          <a:spcPct val="97000"/>
        </a:lnSpc>
        <a:spcBef>
          <a:spcPct val="0"/>
        </a:spcBef>
        <a:spcAft>
          <a:spcPts val="850"/>
        </a:spcAft>
        <a:buClr>
          <a:srgbClr val="FFFFFF"/>
        </a:buClr>
        <a:buSzPct val="45000"/>
        <a:buFont typeface="StarSymbol" charset="0"/>
        <a:buChar char="●"/>
        <a:defRPr sz="2400">
          <a:solidFill>
            <a:srgbClr val="FFFFFF"/>
          </a:solidFill>
          <a:latin typeface="+mn-lt"/>
          <a:ea typeface="+mn-ea"/>
        </a:defRPr>
      </a:lvl3pPr>
      <a:lvl4pPr marL="1727200" indent="-215900" algn="l" defTabSz="457200" rtl="0" fontAlgn="base" hangingPunct="0">
        <a:lnSpc>
          <a:spcPct val="97000"/>
        </a:lnSpc>
        <a:spcBef>
          <a:spcPct val="0"/>
        </a:spcBef>
        <a:spcAft>
          <a:spcPts val="575"/>
        </a:spcAft>
        <a:buClr>
          <a:srgbClr val="FFFFFF"/>
        </a:buClr>
        <a:buSzPct val="75000"/>
        <a:buFont typeface="StarSymbol" charset="0"/>
        <a:buChar char="–"/>
        <a:defRPr sz="2000">
          <a:solidFill>
            <a:srgbClr val="FFFFFF"/>
          </a:solidFill>
          <a:latin typeface="+mn-lt"/>
          <a:ea typeface="+mn-ea"/>
        </a:defRPr>
      </a:lvl4pPr>
      <a:lvl5pPr marL="2159000" indent="-215900" algn="l" defTabSz="457200" rtl="0" fontAlgn="base" hangingPunct="0">
        <a:lnSpc>
          <a:spcPct val="97000"/>
        </a:lnSpc>
        <a:spcBef>
          <a:spcPct val="0"/>
        </a:spcBef>
        <a:spcAft>
          <a:spcPts val="288"/>
        </a:spcAft>
        <a:buClr>
          <a:srgbClr val="FFFFFF"/>
        </a:buClr>
        <a:buSzPct val="45000"/>
        <a:buFont typeface="StarSymbol" charset="0"/>
        <a:buChar char="●"/>
        <a:defRPr sz="2000">
          <a:solidFill>
            <a:srgbClr val="FFFFFF"/>
          </a:solidFill>
          <a:latin typeface="+mn-lt"/>
          <a:ea typeface="+mn-ea"/>
        </a:defRPr>
      </a:lvl5pPr>
      <a:lvl6pPr marL="2616200" indent="-215900" algn="l" defTabSz="457200" rtl="0" fontAlgn="base" hangingPunct="0">
        <a:lnSpc>
          <a:spcPct val="97000"/>
        </a:lnSpc>
        <a:spcBef>
          <a:spcPct val="0"/>
        </a:spcBef>
        <a:spcAft>
          <a:spcPts val="288"/>
        </a:spcAft>
        <a:buClr>
          <a:srgbClr val="FFFFFF"/>
        </a:buClr>
        <a:buSzPct val="45000"/>
        <a:buFont typeface="StarSymbol" charset="0"/>
        <a:buChar char="●"/>
        <a:defRPr sz="2000">
          <a:solidFill>
            <a:srgbClr val="FFFFFF"/>
          </a:solidFill>
          <a:latin typeface="+mn-lt"/>
          <a:ea typeface="+mn-ea"/>
        </a:defRPr>
      </a:lvl6pPr>
      <a:lvl7pPr marL="3073400" indent="-215900" algn="l" defTabSz="457200" rtl="0" fontAlgn="base" hangingPunct="0">
        <a:lnSpc>
          <a:spcPct val="97000"/>
        </a:lnSpc>
        <a:spcBef>
          <a:spcPct val="0"/>
        </a:spcBef>
        <a:spcAft>
          <a:spcPts val="288"/>
        </a:spcAft>
        <a:buClr>
          <a:srgbClr val="FFFFFF"/>
        </a:buClr>
        <a:buSzPct val="45000"/>
        <a:buFont typeface="StarSymbol" charset="0"/>
        <a:buChar char="●"/>
        <a:defRPr sz="2000">
          <a:solidFill>
            <a:srgbClr val="FFFFFF"/>
          </a:solidFill>
          <a:latin typeface="+mn-lt"/>
          <a:ea typeface="+mn-ea"/>
        </a:defRPr>
      </a:lvl7pPr>
      <a:lvl8pPr marL="3530600" indent="-215900" algn="l" defTabSz="457200" rtl="0" fontAlgn="base" hangingPunct="0">
        <a:lnSpc>
          <a:spcPct val="97000"/>
        </a:lnSpc>
        <a:spcBef>
          <a:spcPct val="0"/>
        </a:spcBef>
        <a:spcAft>
          <a:spcPts val="288"/>
        </a:spcAft>
        <a:buClr>
          <a:srgbClr val="FFFFFF"/>
        </a:buClr>
        <a:buSzPct val="45000"/>
        <a:buFont typeface="StarSymbol" charset="0"/>
        <a:buChar char="●"/>
        <a:defRPr sz="2000">
          <a:solidFill>
            <a:srgbClr val="FFFFFF"/>
          </a:solidFill>
          <a:latin typeface="+mn-lt"/>
          <a:ea typeface="+mn-ea"/>
        </a:defRPr>
      </a:lvl8pPr>
      <a:lvl9pPr marL="3987800" indent="-215900" algn="l" defTabSz="457200" rtl="0" fontAlgn="base" hangingPunct="0">
        <a:lnSpc>
          <a:spcPct val="97000"/>
        </a:lnSpc>
        <a:spcBef>
          <a:spcPct val="0"/>
        </a:spcBef>
        <a:spcAft>
          <a:spcPts val="288"/>
        </a:spcAft>
        <a:buClr>
          <a:srgbClr val="FFFFFF"/>
        </a:buClr>
        <a:buSzPct val="45000"/>
        <a:buFont typeface="StarSymbol" charset="0"/>
        <a:buChar char="●"/>
        <a:defRPr sz="2000">
          <a:solidFill>
            <a:srgbClr val="FFFFFF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Text Box 1"/>
          <p:cNvSpPr txBox="1">
            <a:spLocks noChangeArrowheads="1"/>
          </p:cNvSpPr>
          <p:nvPr/>
        </p:nvSpPr>
        <p:spPr bwMode="auto">
          <a:xfrm>
            <a:off x="179388" y="346075"/>
            <a:ext cx="9717087" cy="385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 eaLnBrk="1">
              <a:lnSpc>
                <a:spcPct val="97000"/>
              </a:lnSpc>
              <a:buSzPct val="45000"/>
              <a:buFont typeface="StarSymbol" charset="0"/>
              <a:buNone/>
            </a:pPr>
            <a:r>
              <a:rPr lang="en-GB" b="1">
                <a:solidFill>
                  <a:srgbClr val="FFFFFF"/>
                </a:solidFill>
                <a:latin typeface="Arial" charset="0"/>
              </a:rPr>
              <a:t>Image Challenge</a:t>
            </a:r>
          </a:p>
        </p:txBody>
      </p:sp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34225" y="6846888"/>
            <a:ext cx="2630488" cy="438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</a:extLst>
        </p:spPr>
      </p:pic>
      <p:sp>
        <p:nvSpPr>
          <p:cNvPr id="3080" name="Text Box 8"/>
          <p:cNvSpPr txBox="1">
            <a:spLocks noChangeArrowheads="1"/>
          </p:cNvSpPr>
          <p:nvPr/>
        </p:nvSpPr>
        <p:spPr bwMode="auto">
          <a:xfrm>
            <a:off x="773113" y="4362450"/>
            <a:ext cx="8915400" cy="1708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FFFF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A 35-year-old man with IgA nephropathy presented with confusion, blurry vision, and seizures. Two weeks before presentation, he had started receiving cyclosporine. Physical examination was notable for a blood pressure of 160/80 mm Hg, drowsiness, and decreased visual acuity. A fundoscopic examinations was normal. T2-weighted magnetic resonance imaging (MRI) with fluid-attenuated inversion recovery sequencing of the head was performed. What is the most likely diagnosis?</a:t>
            </a:r>
          </a:p>
          <a:p>
            <a:pPr eaLnBrk="1">
              <a:buSzPct val="45000"/>
              <a:buFont typeface="StarSymbol" charset="0"/>
              <a:buNone/>
            </a:pPr>
            <a:endParaRPr lang="en-GB" sz="1600" b="1">
              <a:solidFill>
                <a:schemeClr val="bg1"/>
              </a:solidFill>
              <a:latin typeface="Arial" charset="0"/>
            </a:endParaRPr>
          </a:p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1. Acute demyelinating encephalomyelitis </a:t>
            </a:r>
          </a:p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2. Methanol ingestion</a:t>
            </a:r>
          </a:p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3. Multifocal ischemic infarcts</a:t>
            </a:r>
          </a:p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4. Posterior reversible encephalopathy syndrome </a:t>
            </a:r>
          </a:p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5. West Nile virus encephalitis</a:t>
            </a:r>
          </a:p>
        </p:txBody>
      </p:sp>
      <p:sp>
        <p:nvSpPr>
          <p:cNvPr id="3084" name="Rectangle 12"/>
          <p:cNvSpPr>
            <a:spLocks noChangeArrowheads="1"/>
          </p:cNvSpPr>
          <p:nvPr/>
        </p:nvSpPr>
        <p:spPr bwMode="auto">
          <a:xfrm>
            <a:off x="392113" y="4322763"/>
            <a:ext cx="411162" cy="338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GB" sz="1600" b="1">
                <a:solidFill>
                  <a:schemeClr val="bg1"/>
                </a:solidFill>
                <a:latin typeface="Arial" charset="0"/>
              </a:rPr>
              <a:t>Q:</a:t>
            </a:r>
          </a:p>
        </p:txBody>
      </p:sp>
      <p:pic>
        <p:nvPicPr>
          <p:cNvPr id="3089" name="Picture 17" descr="whiteSquare"/>
          <p:cNvPicPr>
            <a:picLocks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2007" y="914940"/>
            <a:ext cx="4896612" cy="3264408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Text Box 4"/>
          <p:cNvSpPr txBox="1">
            <a:spLocks noChangeArrowheads="1"/>
          </p:cNvSpPr>
          <p:nvPr/>
        </p:nvSpPr>
        <p:spPr bwMode="auto">
          <a:xfrm>
            <a:off x="493713" y="2332038"/>
            <a:ext cx="92202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FFFF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Answer:</a:t>
            </a:r>
          </a:p>
        </p:txBody>
      </p:sp>
      <p:sp>
        <p:nvSpPr>
          <p:cNvPr id="5128" name="Text Box 8"/>
          <p:cNvSpPr txBox="1">
            <a:spLocks noChangeArrowheads="1"/>
          </p:cNvSpPr>
          <p:nvPr/>
        </p:nvSpPr>
        <p:spPr bwMode="auto">
          <a:xfrm>
            <a:off x="179388" y="346075"/>
            <a:ext cx="9717087" cy="385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 eaLnBrk="1">
              <a:lnSpc>
                <a:spcPct val="97000"/>
              </a:lnSpc>
              <a:buSzPct val="45000"/>
              <a:buFont typeface="StarSymbol" charset="0"/>
              <a:buNone/>
            </a:pPr>
            <a:r>
              <a:rPr lang="en-GB" b="1">
                <a:solidFill>
                  <a:srgbClr val="FFFFFF"/>
                </a:solidFill>
                <a:latin typeface="Arial" charset="0"/>
              </a:rPr>
              <a:t>Image Challenge</a:t>
            </a:r>
          </a:p>
        </p:txBody>
      </p:sp>
      <p:sp>
        <p:nvSpPr>
          <p:cNvPr id="5130" name="Text Box 10"/>
          <p:cNvSpPr txBox="1">
            <a:spLocks noChangeArrowheads="1"/>
          </p:cNvSpPr>
          <p:nvPr/>
        </p:nvSpPr>
        <p:spPr bwMode="auto">
          <a:xfrm>
            <a:off x="773113" y="1100138"/>
            <a:ext cx="8915400" cy="236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FFFF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>
              <a:lnSpc>
                <a:spcPct val="97000"/>
              </a:lnSpc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A 35-year-old man with IgA nephropathy presented with confusion, blurry vision, and seizures. Two weeks before presentation, he had started receiving cyclosporine. Physical examination was notable for a blood pressure of 160/80 mm Hg, drowsiness, and decreased visual acuity. A fundoscopic examinations was normal. T2-weighted magnetic resonance imaging (MRI) with fluid-attenuated inversion recovery sequencing of the head was performed. What is the most likely diagnosis?</a:t>
            </a:r>
            <a:r>
              <a:rPr lang="en-GB" sz="1600">
                <a:solidFill>
                  <a:schemeClr val="bg1"/>
                </a:solidFill>
                <a:latin typeface="Arial" charset="0"/>
              </a:rPr>
              <a:t/>
            </a:r>
          </a:p>
        </p:txBody>
      </p:sp>
      <p:sp>
        <p:nvSpPr>
          <p:cNvPr id="5131" name="Rectangle 11"/>
          <p:cNvSpPr>
            <a:spLocks noChangeArrowheads="1"/>
          </p:cNvSpPr>
          <p:nvPr/>
        </p:nvSpPr>
        <p:spPr bwMode="auto">
          <a:xfrm>
            <a:off x="392113" y="1036638"/>
            <a:ext cx="411162" cy="338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GB" sz="1600" b="1">
                <a:solidFill>
                  <a:schemeClr val="bg1"/>
                </a:solidFill>
                <a:latin typeface="Arial" charset="0"/>
              </a:rPr>
              <a:t>Q:</a:t>
            </a:r>
          </a:p>
        </p:txBody>
      </p:sp>
      <p:sp>
        <p:nvSpPr>
          <p:cNvPr id="5133" name="Rectangle 13"/>
          <p:cNvSpPr>
            <a:spLocks noChangeArrowheads="1"/>
          </p:cNvSpPr>
          <p:nvPr/>
        </p:nvSpPr>
        <p:spPr bwMode="auto">
          <a:xfrm>
            <a:off x="696913" y="2713038"/>
            <a:ext cx="8610600" cy="2014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Posterior reversible encephalopathy syndrome </a:t>
            </a:r>
          </a:p>
          <a:p>
            <a:pPr eaLnBrk="1">
              <a:buSzPct val="45000"/>
              <a:buFont typeface="StarSymbol" charset="0"/>
              <a:buNone/>
            </a:pPr>
            <a:endParaRPr lang="en-GB" sz="1600" b="1">
              <a:solidFill>
                <a:schemeClr val="bg1"/>
              </a:solidFill>
              <a:latin typeface="Arial" charset="0"/>
            </a:endParaRPr>
          </a:p>
          <a:p>
            <a:pPr eaLnBrk="1">
              <a:buSzPct val="45000"/>
              <a:buFont typeface="StarSymbol" charset="0"/>
              <a:buNone/>
            </a:pPr>
            <a:r>
              <a:rPr lang="en-GB" sz="1600">
                <a:solidFill>
                  <a:schemeClr val="bg1"/>
                </a:solidFill>
                <a:latin typeface="Arial" charset="0"/>
              </a:rPr>
              <a:t>A diagnosis of posterior reversible encephalopathy syndrome (PRES) due to cyclosporine use was made. One week after cyclosporine therapy was stopped, the patient’s symptoms and MRI findings had resolved. </a:t>
            </a:r>
          </a:p>
          <a:p>
            <a:pPr eaLnBrk="1">
              <a:buSzPct val="45000"/>
              <a:buFont typeface="StarSymbol" charset="0"/>
              <a:buNone/>
            </a:pPr>
            <a:endParaRPr lang="en-GB" sz="1600">
              <a:solidFill>
                <a:schemeClr val="bg1"/>
              </a:solidFill>
              <a:latin typeface="Arial" charset="0"/>
            </a:endParaRPr>
          </a:p>
          <a:p>
            <a:pPr eaLnBrk="1">
              <a:buSzPct val="45000"/>
              <a:buFont typeface="StarSymbol" charset="0"/>
              <a:buNone/>
            </a:pPr>
            <a:r>
              <a:rPr lang="en-GB" sz="1400" i="1">
                <a:solidFill>
                  <a:schemeClr val="bg1"/>
                </a:solidFill>
                <a:latin typeface="Arial" charset="0"/>
              </a:rPr>
              <a:t/>
            </a:r>
            <a:endParaRPr lang="en-GB" sz="1400" i="1">
              <a:solidFill>
                <a:schemeClr val="hlink"/>
              </a:solidFill>
              <a:latin typeface="Arial" charset="0"/>
            </a:endParaRPr>
          </a:p>
        </p:txBody>
      </p:sp>
      <p:pic>
        <p:nvPicPr>
          <p:cNvPr id="5134" name="Picture 1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34225" y="6846888"/>
            <a:ext cx="2630488" cy="438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</a:extLst>
        </p:spPr>
      </p:pic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ＭＳ Ｐゴシック"/>
        <a:cs typeface=""/>
      </a:majorFont>
      <a:minorFont>
        <a:latin typeface="Times New Roman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>
            <a:ln>
              <a:noFill/>
            </a:ln>
            <a:effectLst/>
            <a:latin typeface="Times New Roman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>
            <a:ln>
              <a:noFill/>
            </a:ln>
            <a:effectLst/>
            <a:latin typeface="Times New Roman" charset="0"/>
            <a:ea typeface="ＭＳ Ｐゴシック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332</TotalTime>
  <Words>153</Words>
  <Application>Microsoft Macintosh PowerPoint</Application>
  <PresentationFormat>Custom</PresentationFormat>
  <Paragraphs>16</Paragraphs>
  <Slides>2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Default Design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cp:lastModifiedBy>Danny Sinang</cp:lastModifiedBy>
  <cp:revision>27</cp:revision>
  <dcterms:modified xsi:type="dcterms:W3CDTF">2015-03-18T19:10:33Z</dcterms:modified>
</cp:coreProperties>
</file>