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7" d="100"/>
          <a:sy n="97" d="100"/>
        </p:scale>
        <p:origin x="-1704" y="-104"/>
      </p:cViewPr>
      <p:guideLst>
        <p:guide orient="horz" pos="4493"/>
        <p:guide orient="horz" pos="269"/>
        <p:guide orient="horz" pos="701"/>
        <p:guide orient="horz" pos="2573"/>
        <p:guide pos="487"/>
        <p:guide pos="6103"/>
        <p:guide pos="3175"/>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0" name="Text Box 2"/>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6437475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8" name="Text Box 2"/>
          <p:cNvSpPr txBox="1">
            <a:spLocks noGrp="1" noChangeArrowheads="1"/>
          </p:cNvSpPr>
          <p:nvPr>
            <p:ph type="body" idx="1"/>
          </p:nvPr>
        </p:nvSpPr>
        <p:spPr bwMode="auto">
          <a:xfrm>
            <a:off x="1185863" y="4787900"/>
            <a:ext cx="5407025" cy="3827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6147" name="Text Box 3"/>
          <p:cNvSpPr txBox="1">
            <a:spLocks noGrp="1" noChangeArrowheads="1"/>
          </p:cNvSpPr>
          <p:nvPr>
            <p:ph type="body" idx="1"/>
          </p:nvPr>
        </p:nvSpPr>
        <p:spPr>
          <a:xfrm>
            <a:off x="1185863" y="4787900"/>
            <a:ext cx="5407025" cy="3827463"/>
          </a:xfrm>
          <a:noFill/>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391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535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477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1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916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814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01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454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75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092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0483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9775" y="627063"/>
            <a:ext cx="8605838" cy="1260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739775" y="2101850"/>
            <a:ext cx="8605838" cy="47609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2800" b="1">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9pPr>
    </p:titleStyle>
    <p:bodyStyle>
      <a:lvl1pPr marL="431800" indent="-323850" algn="l" defTabSz="457200" rtl="0" fontAlgn="base" hangingPunct="0">
        <a:lnSpc>
          <a:spcPct val="97000"/>
        </a:lnSpc>
        <a:spcBef>
          <a:spcPct val="0"/>
        </a:spcBef>
        <a:spcAft>
          <a:spcPts val="888"/>
        </a:spcAft>
        <a:buClr>
          <a:srgbClr val="FFFFFF"/>
        </a:buClr>
        <a:buSzPct val="100000"/>
        <a:buFont typeface="Arial" charset="0"/>
        <a:buChar char="•"/>
        <a:defRPr sz="20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600">
          <a:solidFill>
            <a:srgbClr val="FFFFFF"/>
          </a:solidFill>
          <a:latin typeface="+mn-lt"/>
          <a:ea typeface="+mn-ea"/>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ea typeface="+mn-ea"/>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ea typeface="+mn-ea"/>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9388" y="346075"/>
            <a:ext cx="9717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algn="ctr" eaLnBrk="1">
              <a:lnSpc>
                <a:spcPct val="97000"/>
              </a:lnSpc>
              <a:buSzPct val="45000"/>
              <a:buFont typeface="StarSymbol" charset="0"/>
              <a:buNone/>
            </a:pPr>
            <a:r>
              <a:rPr lang="en-GB" b="1">
                <a:solidFill>
                  <a:srgbClr val="FFFFFF"/>
                </a:solidFill>
                <a:latin typeface="Arial" charset="0"/>
              </a:rPr>
              <a:t>Image Challenge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6846888"/>
            <a:ext cx="2630488" cy="43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080" name="Text Box 8"/>
          <p:cNvSpPr txBox="1">
            <a:spLocks noChangeArrowheads="1"/>
          </p:cNvSpPr>
          <p:nvPr/>
        </p:nvSpPr>
        <p:spPr bwMode="auto">
          <a:xfrm>
            <a:off x="773113" y="4362450"/>
            <a:ext cx="8915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buSzPct val="45000"/>
              <a:buFont typeface="StarSymbol" charset="0"/>
              <a:buNone/>
            </a:pPr>
            <a:r>
              <a:rPr lang="en-GB" sz="1600" b="1">
                <a:solidFill>
                  <a:schemeClr val="bg1"/>
                </a:solidFill>
                <a:latin typeface="Arial" charset="0"/>
              </a:rPr>
              <a:t>A male neonate, born via cesarean section at 28 weeks of gestation, developed respiratory distress. The infant underwent intubation and surfactant administration through the endotracheal tube. Physical examination showed a giant omphalocele, webbed neck, and deformity of both hands. The pregnancy had been complicated by preeclampsia, and antenatal ultrasonography at 22 weeks of gestation had shown the presence of an omphalocele and polyhydramnios. Chest radiography on the first day of life showed a narrowing of the rib cage with crowding of the ribs in a “coat hanger” appearance. What is the most likely diagnosis/etiology?
</a:t>
            </a:r>
          </a:p>
          <a:p>
            <a:pPr eaLnBrk="1">
              <a:buSzPct val="45000"/>
              <a:buFont typeface="StarSymbol" charset="0"/>
              <a:buNone/>
            </a:pPr>
            <a:endParaRPr lang="en-GB" sz="1600" b="1">
              <a:solidFill>
                <a:schemeClr val="bg1"/>
              </a:solidFill>
              <a:latin typeface="Arial" charset="0"/>
            </a:endParaRPr>
          </a:p>
          <a:p>
            <a:pPr eaLnBrk="1">
              <a:buSzPct val="45000"/>
              <a:buFont typeface="StarSymbol" charset="0"/>
              <a:buNone/>
            </a:pPr>
            <a:r>
              <a:rPr lang="en-GB" sz="1600" b="1">
                <a:solidFill>
                  <a:schemeClr val="bg1"/>
                </a:solidFill>
                <a:latin typeface="Arial" charset="0"/>
              </a:rPr>
              <a:t>1. Jeune syndrome asphyxiating thoracic dystrophy </a:t>
            </a:r>
          </a:p>
          <a:p>
            <a:pPr eaLnBrk="1">
              <a:buSzPct val="45000"/>
              <a:buFont typeface="StarSymbol" charset="0"/>
              <a:buNone/>
            </a:pPr>
            <a:r>
              <a:rPr lang="en-GB" sz="1600" b="1">
                <a:solidFill>
                  <a:schemeClr val="bg1"/>
                </a:solidFill>
                <a:latin typeface="Arial" charset="0"/>
              </a:rPr>
              <a:t>2. Beckwith-Wiedemann syndrome </a:t>
            </a:r>
          </a:p>
          <a:p>
            <a:pPr eaLnBrk="1">
              <a:buSzPct val="45000"/>
              <a:buFont typeface="StarSymbol" charset="0"/>
              <a:buNone/>
            </a:pPr>
            <a:r>
              <a:rPr lang="en-GB" sz="1600" b="1">
                <a:solidFill>
                  <a:schemeClr val="bg1"/>
                </a:solidFill>
                <a:latin typeface="Arial" charset="0"/>
              </a:rPr>
              <a:t>3. Respiratory distress syndrome of the newborn</a:t>
            </a:r>
          </a:p>
          <a:p>
            <a:pPr eaLnBrk="1">
              <a:buSzPct val="45000"/>
              <a:buFont typeface="StarSymbol" charset="0"/>
              <a:buNone/>
            </a:pPr>
            <a:r>
              <a:rPr lang="en-GB" sz="1600" b="1">
                <a:solidFill>
                  <a:schemeClr val="bg1"/>
                </a:solidFill>
                <a:latin typeface="Arial" charset="0"/>
              </a:rPr>
              <a:t>4. Paternal uniparental disomy 14 (UDP 14 pat) thoracic dysplasia </a:t>
            </a:r>
          </a:p>
          <a:p>
            <a:pPr eaLnBrk="1">
              <a:buSzPct val="45000"/>
              <a:buFont typeface="StarSymbol" charset="0"/>
              <a:buNone/>
            </a:pPr>
            <a:r>
              <a:rPr lang="en-GB" sz="1600" b="1">
                <a:solidFill>
                  <a:schemeClr val="bg1"/>
                </a:solidFill>
                <a:latin typeface="Arial" charset="0"/>
              </a:rPr>
              <a:t>5. Short rib polydactyly syndrome</a:t>
            </a:r>
          </a:p>
        </p:txBody>
      </p:sp>
      <p:sp>
        <p:nvSpPr>
          <p:cNvPr id="3084" name="Rectangle 12"/>
          <p:cNvSpPr>
            <a:spLocks noChangeArrowheads="1"/>
          </p:cNvSpPr>
          <p:nvPr/>
        </p:nvSpPr>
        <p:spPr bwMode="auto">
          <a:xfrm>
            <a:off x="392113" y="4322763"/>
            <a:ext cx="4111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b="1">
                <a:solidFill>
                  <a:schemeClr val="bg1"/>
                </a:solidFill>
                <a:latin typeface="Arial" charset="0"/>
              </a:rPr>
              <a:t>Q:</a:t>
            </a:r>
          </a:p>
        </p:txBody>
      </p:sp>
      <p:pic>
        <p:nvPicPr>
          <p:cNvPr id="3089" name="Picture 17" descr="whiteSquar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07" y="-2573496"/>
            <a:ext cx="10607040" cy="1024128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493713" y="2332038"/>
            <a:ext cx="922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buSzPct val="45000"/>
              <a:buFont typeface="StarSymbol" charset="0"/>
              <a:buNone/>
            </a:pPr>
            <a:r>
              <a:rPr lang="en-GB" sz="1600" b="1">
                <a:solidFill>
                  <a:schemeClr val="bg1"/>
                </a:solidFill>
                <a:latin typeface="Arial" charset="0"/>
              </a:rPr>
              <a:t>Answer:</a:t>
            </a:r>
          </a:p>
        </p:txBody>
      </p:sp>
      <p:sp>
        <p:nvSpPr>
          <p:cNvPr id="5128" name="Text Box 8"/>
          <p:cNvSpPr txBox="1">
            <a:spLocks noChangeArrowheads="1"/>
          </p:cNvSpPr>
          <p:nvPr/>
        </p:nvSpPr>
        <p:spPr bwMode="auto">
          <a:xfrm>
            <a:off x="179388" y="346075"/>
            <a:ext cx="9717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algn="ctr" eaLnBrk="1">
              <a:lnSpc>
                <a:spcPct val="97000"/>
              </a:lnSpc>
              <a:buSzPct val="45000"/>
              <a:buFont typeface="StarSymbol" charset="0"/>
              <a:buNone/>
            </a:pPr>
            <a:r>
              <a:rPr lang="en-GB" b="1">
                <a:solidFill>
                  <a:srgbClr val="FFFFFF"/>
                </a:solidFill>
                <a:latin typeface="Arial" charset="0"/>
              </a:rPr>
              <a:t>Image Challenge</a:t>
            </a:r>
          </a:p>
        </p:txBody>
      </p:sp>
      <p:sp>
        <p:nvSpPr>
          <p:cNvPr id="5130" name="Text Box 10"/>
          <p:cNvSpPr txBox="1">
            <a:spLocks noChangeArrowheads="1"/>
          </p:cNvSpPr>
          <p:nvPr/>
        </p:nvSpPr>
        <p:spPr bwMode="auto">
          <a:xfrm>
            <a:off x="773113" y="1100138"/>
            <a:ext cx="89154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lnSpc>
                <a:spcPct val="97000"/>
              </a:lnSpc>
              <a:buSzPct val="45000"/>
              <a:buFont typeface="StarSymbol" charset="0"/>
              <a:buNone/>
            </a:pPr>
            <a:r>
              <a:rPr lang="en-GB" sz="1600" b="1">
                <a:solidFill>
                  <a:schemeClr val="bg1"/>
                </a:solidFill>
                <a:latin typeface="Arial" charset="0"/>
              </a:rPr>
              <a:t>A male neonate, born via cesarean section at 28 weeks of gestation, developed respiratory distress. The infant underwent intubation and surfactant administration through the endotracheal tube. Physical examination showed a giant omphalocele, webbed neck, and deformity of both hands. The pregnancy had been complicated by preeclampsia, and antenatal ultrasonography at 22 weeks of gestation had shown the presence of an omphalocele and polyhydramnios. Chest radiography on the first day of life showed a narrowing of the rib cage with crowding of the ribs in a “coat hanger” appearance. What is the most likely diagnosis/etiology?
</a:t>
            </a:r>
            <a:r>
              <a:rPr lang="en-GB" sz="1600">
                <a:solidFill>
                  <a:schemeClr val="bg1"/>
                </a:solidFill>
                <a:latin typeface="Arial" charset="0"/>
              </a:rPr>
              <a:t/>
            </a:r>
          </a:p>
        </p:txBody>
      </p:sp>
      <p:sp>
        <p:nvSpPr>
          <p:cNvPr id="5131" name="Rectangle 11"/>
          <p:cNvSpPr>
            <a:spLocks noChangeArrowheads="1"/>
          </p:cNvSpPr>
          <p:nvPr/>
        </p:nvSpPr>
        <p:spPr bwMode="auto">
          <a:xfrm>
            <a:off x="392113" y="1036638"/>
            <a:ext cx="4111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b="1">
                <a:solidFill>
                  <a:schemeClr val="bg1"/>
                </a:solidFill>
                <a:latin typeface="Arial" charset="0"/>
              </a:rPr>
              <a:t>Q:</a:t>
            </a:r>
          </a:p>
        </p:txBody>
      </p:sp>
      <p:sp>
        <p:nvSpPr>
          <p:cNvPr id="5133" name="Rectangle 13"/>
          <p:cNvSpPr>
            <a:spLocks noChangeArrowheads="1"/>
          </p:cNvSpPr>
          <p:nvPr/>
        </p:nvSpPr>
        <p:spPr bwMode="auto">
          <a:xfrm>
            <a:off x="696913" y="2713038"/>
            <a:ext cx="8610600" cy="20145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a:buSzPct val="45000"/>
              <a:buFont typeface="StarSymbol" charset="0"/>
              <a:buNone/>
            </a:pPr>
            <a:r>
              <a:rPr lang="en-GB" sz="1600" b="1">
                <a:solidFill>
                  <a:schemeClr val="bg1"/>
                </a:solidFill>
                <a:latin typeface="Arial" charset="0"/>
              </a:rPr>
              <a:t>Paternal uniparental disomy 14 (UDP 14 pat) thoracic dysplasia </a:t>
            </a:r>
          </a:p>
          <a:p>
            <a:pPr eaLnBrk="1">
              <a:buSzPct val="45000"/>
              <a:buFont typeface="StarSymbol" charset="0"/>
              <a:buNone/>
            </a:pPr>
            <a:endParaRPr lang="en-GB" sz="1600" b="1">
              <a:solidFill>
                <a:schemeClr val="bg1"/>
              </a:solidFill>
              <a:latin typeface="Arial" charset="0"/>
            </a:endParaRPr>
          </a:p>
          <a:p>
            <a:pPr eaLnBrk="1">
              <a:buSzPct val="45000"/>
              <a:buFont typeface="StarSymbol" charset="0"/>
              <a:buNone/>
            </a:pPr>
            <a:r>
              <a:rPr lang="en-GB" sz="1600">
                <a:solidFill>
                  <a:schemeClr val="bg1"/>
                </a:solidFill>
                <a:latin typeface="Arial" charset="0"/>
              </a:rPr>
              <a:t>On the basis of antenatal studies and the clinical presentation, a diagnosis of paternal uniparental disomy of chromosome 14 was suspected and confirmed by genetic testing. After receiving ventilator support for 4 weeks, the infant died from a ruptured omphalocele and septic shock.</a:t>
            </a:r>
          </a:p>
          <a:p>
            <a:pPr eaLnBrk="1">
              <a:buSzPct val="45000"/>
              <a:buFont typeface="StarSymbol" charset="0"/>
              <a:buNone/>
            </a:pPr>
            <a:endParaRPr lang="en-GB" sz="1600">
              <a:solidFill>
                <a:schemeClr val="bg1"/>
              </a:solidFill>
              <a:latin typeface="Arial" charset="0"/>
            </a:endParaRPr>
          </a:p>
          <a:p>
            <a:pPr eaLnBrk="1">
              <a:buSzPct val="45000"/>
              <a:buFont typeface="StarSymbol" charset="0"/>
              <a:buNone/>
            </a:pPr>
            <a:r>
              <a:rPr lang="en-GB" sz="1400" i="1">
                <a:solidFill>
                  <a:schemeClr val="bg1"/>
                </a:solidFill>
                <a:latin typeface="Arial" charset="0"/>
              </a:rPr>
              <a:t/>
            </a:r>
            <a:endParaRPr lang="en-GB" sz="1400" i="1">
              <a:solidFill>
                <a:schemeClr val="hlink"/>
              </a:solidFill>
              <a:latin typeface="Arial" charset="0"/>
            </a:endParaRPr>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6846888"/>
            <a:ext cx="2630488" cy="43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153</Words>
  <Application>Microsoft Macintosh PowerPoint</Application>
  <PresentationFormat>Custom</PresentationFormat>
  <Paragraphs>16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Danny Sinang</cp:lastModifiedBy>
  <cp:revision>27</cp:revision>
  <dcterms:modified xsi:type="dcterms:W3CDTF">2015-03-18T19:10:33Z</dcterms:modified>
</cp:coreProperties>
</file>